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9" r:id="rId3"/>
    <p:sldId id="278" r:id="rId4"/>
    <p:sldId id="279" r:id="rId5"/>
    <p:sldId id="277" r:id="rId6"/>
    <p:sldId id="281" r:id="rId7"/>
    <p:sldId id="275"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08"/>
  </p:normalViewPr>
  <p:slideViewPr>
    <p:cSldViewPr snapToGrid="0" snapToObjects="1">
      <p:cViewPr varScale="1">
        <p:scale>
          <a:sx n="88" d="100"/>
          <a:sy n="88" d="100"/>
        </p:scale>
        <p:origin x="16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1/11/19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1CAA81E-8E0D-AE4E-80B7-390FA72C8FEC}" type="slidenum">
              <a:rPr lang="en-US">
                <a:cs typeface="Arial" charset="0"/>
              </a:rPr>
              <a:pPr/>
              <a:t>30</a:t>
            </a:fld>
            <a:endParaRPr lang="en-US">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10-4 </a:t>
            </a:r>
            <a:r>
              <a:rPr lang="en-US">
                <a:latin typeface="Calibri" charset="0"/>
                <a:ea typeface="MS PGothic" charset="0"/>
              </a:rPr>
              <a:t>Summary of Avery, MacLeod, and McCarty</a:t>
            </a:r>
            <a:r>
              <a:rPr lang="ja-JP" altLang="en-US">
                <a:latin typeface="Calibri" charset="0"/>
                <a:ea typeface="MS PGothic" charset="0"/>
              </a:rPr>
              <a:t>’</a:t>
            </a:r>
            <a:r>
              <a:rPr lang="en-US" altLang="ja-JP">
                <a:latin typeface="Calibri" charset="0"/>
                <a:ea typeface="MS PGothic" charset="0"/>
              </a:rPr>
              <a:t>s experiment, which demonstrated that DNA is the transforming principle.</a:t>
            </a:r>
            <a:endParaRPr lang="en-GB">
              <a:latin typeface="Calibri" charset="0"/>
              <a:ea typeface="MS PGothic" charset="0"/>
            </a:endParaRPr>
          </a:p>
        </p:txBody>
      </p:sp>
    </p:spTree>
    <p:extLst>
      <p:ext uri="{BB962C8B-B14F-4D97-AF65-F5344CB8AC3E}">
        <p14:creationId xmlns:p14="http://schemas.microsoft.com/office/powerpoint/2010/main" val="83130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1F654CE-2166-4A4D-B343-4008DBDF8010}" type="slidenum">
              <a:rPr lang="en-US">
                <a:cs typeface="Arial" charset="0"/>
              </a:rPr>
              <a:pPr/>
              <a:t>33</a:t>
            </a:fld>
            <a:endParaRPr lang="en-US">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10-5 </a:t>
            </a:r>
            <a:r>
              <a:rPr lang="en-US">
                <a:latin typeface="Calibri" charset="0"/>
                <a:ea typeface="MS PGothic" charset="0"/>
              </a:rPr>
              <a:t>Reproductive cycle of a  T-even bacteriophage, as known in 1952. The electron micrograph shows an E. coli cell during infection by numerous phages.</a:t>
            </a:r>
            <a:endParaRPr lang="en-GB">
              <a:latin typeface="Calibri" charset="0"/>
              <a:ea typeface="MS PGothic" charset="0"/>
            </a:endParaRPr>
          </a:p>
        </p:txBody>
      </p:sp>
    </p:spTree>
    <p:extLst>
      <p:ext uri="{BB962C8B-B14F-4D97-AF65-F5344CB8AC3E}">
        <p14:creationId xmlns:p14="http://schemas.microsoft.com/office/powerpoint/2010/main" val="339405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07AA05A-71AF-7B40-9CFD-03654EB28744}" type="slidenum">
              <a:rPr lang="en-US">
                <a:cs typeface="Arial" charset="0"/>
              </a:rPr>
              <a:pPr/>
              <a:t>39</a:t>
            </a:fld>
            <a:endParaRPr lang="en-US">
              <a:cs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10-9a </a:t>
            </a:r>
            <a:r>
              <a:rPr lang="en-US">
                <a:latin typeface="Calibri" charset="0"/>
                <a:ea typeface="MS PGothic" charset="0"/>
              </a:rPr>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atin typeface="Calibri" charset="0"/>
              <a:ea typeface="MS PGothic" charset="0"/>
            </a:endParaRPr>
          </a:p>
        </p:txBody>
      </p:sp>
    </p:spTree>
    <p:extLst>
      <p:ext uri="{BB962C8B-B14F-4D97-AF65-F5344CB8AC3E}">
        <p14:creationId xmlns:p14="http://schemas.microsoft.com/office/powerpoint/2010/main" val="374482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6D8CC9A-6B8E-F044-90B8-61646FE7F63E}" type="slidenum">
              <a:rPr lang="en-US">
                <a:cs typeface="Arial" charset="0"/>
              </a:rPr>
              <a:pPr/>
              <a:t>40</a:t>
            </a:fld>
            <a:endParaRPr lang="en-US">
              <a:cs typeface="Arial"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10-9b </a:t>
            </a:r>
            <a:r>
              <a:rPr lang="en-US">
                <a:latin typeface="Calibri" charset="0"/>
                <a:ea typeface="MS PGothic" charset="0"/>
              </a:rPr>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atin typeface="Calibri" charset="0"/>
              <a:ea typeface="MS PGothic" charset="0"/>
            </a:endParaRPr>
          </a:p>
        </p:txBody>
      </p:sp>
    </p:spTree>
    <p:extLst>
      <p:ext uri="{BB962C8B-B14F-4D97-AF65-F5344CB8AC3E}">
        <p14:creationId xmlns:p14="http://schemas.microsoft.com/office/powerpoint/2010/main" val="99592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D7890CE-D1F0-DC43-A637-5DF2001C1F4F}" type="slidenum">
              <a:rPr lang="en-US">
                <a:cs typeface="Arial" charset="0"/>
              </a:rPr>
              <a:pPr/>
              <a:t>41</a:t>
            </a:fld>
            <a:endParaRPr lang="en-US">
              <a:cs typeface="Arial"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10-11 </a:t>
            </a:r>
            <a:r>
              <a:rPr lang="en-US">
                <a:latin typeface="Calibri" charset="0"/>
                <a:ea typeface="MS PGothic" charset="0"/>
              </a:rPr>
              <a:t>Basic structures of nucleoside diphosphates and triphosphates, as illustrated by deoxythymidine diphosphate and deoxyadenosine triphosphate</a:t>
            </a:r>
            <a:endParaRPr lang="en-GB">
              <a:latin typeface="Calibri" charset="0"/>
              <a:ea typeface="MS PGothic" charset="0"/>
            </a:endParaRPr>
          </a:p>
        </p:txBody>
      </p:sp>
    </p:spTree>
    <p:extLst>
      <p:ext uri="{BB962C8B-B14F-4D97-AF65-F5344CB8AC3E}">
        <p14:creationId xmlns:p14="http://schemas.microsoft.com/office/powerpoint/2010/main" val="264577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1/11/19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1/11/19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1/11/19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2</a:t>
            </a:r>
            <a:br>
              <a:rPr lang="en-US" dirty="0"/>
            </a:br>
            <a:r>
              <a:rPr lang="en-US" dirty="0"/>
              <a:t>January 11,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5723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dirty="0">
                <a:latin typeface="Calibri" charset="0"/>
                <a:ea typeface="MS PGothic" charset="0"/>
              </a:rPr>
              <a:t>Proteins have 20 different building blocks (amino acids)</a:t>
            </a:r>
          </a:p>
        </p:txBody>
      </p:sp>
      <p:sp>
        <p:nvSpPr>
          <p:cNvPr id="14339" name="Content Placeholder 2"/>
          <p:cNvSpPr>
            <a:spLocks noGrp="1"/>
          </p:cNvSpPr>
          <p:nvPr>
            <p:ph idx="1"/>
          </p:nvPr>
        </p:nvSpPr>
        <p:spPr/>
        <p:txBody>
          <a:bodyPr/>
          <a:lstStyle/>
          <a:p>
            <a:pPr eaLnBrk="1" hangingPunct="1"/>
            <a:r>
              <a:rPr lang="en-US">
                <a:latin typeface="Calibri" charset="0"/>
                <a:ea typeface="MS PGothic" charset="0"/>
              </a:rPr>
              <a:t>Proteins…they are much more versatile and variable.  Their sizes and shapes can vary tremendously.</a:t>
            </a:r>
          </a:p>
          <a:p>
            <a:pPr eaLnBrk="1" hangingPunct="1"/>
            <a:endParaRPr lang="en-US">
              <a:latin typeface="Calibri" charset="0"/>
              <a:ea typeface="MS PGothic" charset="0"/>
            </a:endParaRPr>
          </a:p>
          <a:p>
            <a:pPr eaLnBrk="1" hangingPunct="1"/>
            <a:endParaRPr lang="en-US">
              <a:latin typeface="Calibri" charset="0"/>
              <a:ea typeface="MS PGothic" charset="0"/>
            </a:endParaRPr>
          </a:p>
          <a:p>
            <a:pPr eaLnBrk="1" hangingPunct="1">
              <a:buFont typeface="Arial" charset="0"/>
              <a:buNone/>
            </a:pPr>
            <a:endParaRPr lang="en-US">
              <a:latin typeface="Calibri" charset="0"/>
              <a:ea typeface="MS PGothic" charset="0"/>
            </a:endParaRP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430588"/>
            <a:ext cx="3503613" cy="212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Box 4"/>
          <p:cNvSpPr txBox="1">
            <a:spLocks noChangeArrowheads="1"/>
          </p:cNvSpPr>
          <p:nvPr/>
        </p:nvSpPr>
        <p:spPr bwMode="auto">
          <a:xfrm>
            <a:off x="679450" y="5811838"/>
            <a:ext cx="32734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t>Long narrow, fibrous protein</a:t>
            </a:r>
          </a:p>
        </p:txBody>
      </p:sp>
      <p:pic>
        <p:nvPicPr>
          <p:cNvPr id="143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3255963"/>
            <a:ext cx="3622675" cy="285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3" name="TextBox 4"/>
          <p:cNvSpPr txBox="1">
            <a:spLocks noChangeArrowheads="1"/>
          </p:cNvSpPr>
          <p:nvPr/>
        </p:nvSpPr>
        <p:spPr bwMode="auto">
          <a:xfrm>
            <a:off x="5303838" y="6332538"/>
            <a:ext cx="32734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t>Blob-shaped –globular protein</a:t>
            </a:r>
          </a:p>
        </p:txBody>
      </p:sp>
    </p:spTree>
    <p:extLst>
      <p:ext uri="{BB962C8B-B14F-4D97-AF65-F5344CB8AC3E}">
        <p14:creationId xmlns:p14="http://schemas.microsoft.com/office/powerpoint/2010/main" val="16736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atin typeface="Calibri" charset="0"/>
                <a:ea typeface="MS PGothic" charset="0"/>
              </a:rPr>
              <a:t>RNA</a:t>
            </a:r>
          </a:p>
        </p:txBody>
      </p:sp>
      <p:sp>
        <p:nvSpPr>
          <p:cNvPr id="15363" name="Content Placeholder 2"/>
          <p:cNvSpPr>
            <a:spLocks noGrp="1"/>
          </p:cNvSpPr>
          <p:nvPr>
            <p:ph idx="1"/>
          </p:nvPr>
        </p:nvSpPr>
        <p:spPr/>
        <p:txBody>
          <a:bodyPr>
            <a:normAutofit lnSpcReduction="10000"/>
          </a:bodyPr>
          <a:lstStyle/>
          <a:p>
            <a:pPr eaLnBrk="1" hangingPunct="1"/>
            <a:r>
              <a:rPr lang="en-US">
                <a:latin typeface="Calibri" charset="0"/>
                <a:ea typeface="MS PGothic" charset="0"/>
              </a:rPr>
              <a:t>RNA, as you might guess, is somewhat intermediate to DNA and protein in versatility.  Although only 4 different nucleotides are used to build RNA, RNA does not form a standard double helix.  RNA exists as a single strand, with the ability to form sections of double strands.</a:t>
            </a:r>
          </a:p>
          <a:p>
            <a:pPr eaLnBrk="1" hangingPunct="1"/>
            <a:r>
              <a:rPr lang="en-US">
                <a:latin typeface="Calibri" charset="0"/>
                <a:ea typeface="MS PGothic" charset="0"/>
              </a:rPr>
              <a:t>Thus, the sequence of nucleotides affects the overall shape of the RNA molecule.</a:t>
            </a:r>
          </a:p>
        </p:txBody>
      </p:sp>
    </p:spTree>
    <p:extLst>
      <p:ext uri="{BB962C8B-B14F-4D97-AF65-F5344CB8AC3E}">
        <p14:creationId xmlns:p14="http://schemas.microsoft.com/office/powerpoint/2010/main" val="137656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30188"/>
            <a:ext cx="3351213" cy="359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230188"/>
            <a:ext cx="3756025" cy="467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0038" y="3968750"/>
            <a:ext cx="3160712" cy="255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3226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latin typeface="Calibri" charset="0"/>
                <a:ea typeface="MS PGothic" charset="0"/>
              </a:rPr>
              <a:t>Form dictates function!</a:t>
            </a:r>
          </a:p>
        </p:txBody>
      </p:sp>
      <p:sp>
        <p:nvSpPr>
          <p:cNvPr id="17411" name="Content Placeholder 2"/>
          <p:cNvSpPr>
            <a:spLocks noGrp="1"/>
          </p:cNvSpPr>
          <p:nvPr>
            <p:ph idx="1"/>
          </p:nvPr>
        </p:nvSpPr>
        <p:spPr/>
        <p:txBody>
          <a:bodyPr/>
          <a:lstStyle/>
          <a:p>
            <a:pPr marL="0" indent="0" eaLnBrk="1" hangingPunct="1">
              <a:buFont typeface="Arial" charset="0"/>
              <a:buNone/>
            </a:pPr>
            <a:r>
              <a:rPr lang="en-US">
                <a:latin typeface="Calibri" charset="0"/>
                <a:ea typeface="MS PGothic" charset="0"/>
              </a:rPr>
              <a:t>A key concept for this course will be that structure dictates function!</a:t>
            </a:r>
          </a:p>
          <a:p>
            <a:pPr marL="0" indent="0" eaLnBrk="1" hangingPunct="1">
              <a:buFont typeface="Arial" charset="0"/>
              <a:buNone/>
            </a:pPr>
            <a:r>
              <a:rPr lang="en-US">
                <a:latin typeface="Calibri" charset="0"/>
                <a:ea typeface="MS PGothic" charset="0"/>
              </a:rPr>
              <a:t>	Why might it be good that DNA assumes the same shape, no matter what the sequence?</a:t>
            </a:r>
          </a:p>
          <a:p>
            <a:pPr marL="0" indent="0" eaLnBrk="1" hangingPunct="1">
              <a:buFont typeface="Arial" charset="0"/>
              <a:buNone/>
            </a:pPr>
            <a:endParaRPr lang="en-US">
              <a:latin typeface="Calibri" charset="0"/>
              <a:ea typeface="MS PGothic" charset="0"/>
            </a:endParaRPr>
          </a:p>
          <a:p>
            <a:pPr marL="0" indent="0" eaLnBrk="1" hangingPunct="1">
              <a:buFont typeface="Arial" charset="0"/>
              <a:buNone/>
            </a:pPr>
            <a:r>
              <a:rPr lang="en-US">
                <a:latin typeface="Calibri" charset="0"/>
                <a:ea typeface="MS PGothic" charset="0"/>
              </a:rPr>
              <a:t>With respect to proteins, what might you guess about cells with vastly different functions?</a:t>
            </a:r>
          </a:p>
        </p:txBody>
      </p:sp>
    </p:spTree>
    <p:extLst>
      <p:ext uri="{BB962C8B-B14F-4D97-AF65-F5344CB8AC3E}">
        <p14:creationId xmlns:p14="http://schemas.microsoft.com/office/powerpoint/2010/main" val="24047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atin typeface="Calibri" charset="0"/>
                <a:ea typeface="MS PGothic" charset="0"/>
              </a:rPr>
              <a:t>Making the macromolecules</a:t>
            </a:r>
          </a:p>
        </p:txBody>
      </p:sp>
      <p:sp>
        <p:nvSpPr>
          <p:cNvPr id="18435" name="Content Placeholder 2"/>
          <p:cNvSpPr>
            <a:spLocks noGrp="1"/>
          </p:cNvSpPr>
          <p:nvPr>
            <p:ph idx="1"/>
          </p:nvPr>
        </p:nvSpPr>
        <p:spPr/>
        <p:txBody>
          <a:bodyPr/>
          <a:lstStyle/>
          <a:p>
            <a:pPr eaLnBrk="1" hangingPunct="1"/>
            <a:r>
              <a:rPr lang="en-US" dirty="0">
                <a:latin typeface="Calibri" charset="0"/>
                <a:ea typeface="MS PGothic" charset="0"/>
              </a:rPr>
              <a:t>Recall, we refer to the flow of information from the recipe (DNA) to the active molecule (protein or  RNA) the </a:t>
            </a:r>
            <a:r>
              <a:rPr lang="en-US" i="1" dirty="0">
                <a:latin typeface="Calibri" charset="0"/>
                <a:ea typeface="MS PGothic" charset="0"/>
              </a:rPr>
              <a:t>central dogma </a:t>
            </a:r>
            <a:r>
              <a:rPr lang="en-US" dirty="0">
                <a:latin typeface="Calibri" charset="0"/>
                <a:ea typeface="MS PGothic" charset="0"/>
              </a:rPr>
              <a:t>of molecular biology.</a:t>
            </a:r>
          </a:p>
          <a:p>
            <a:pPr eaLnBrk="1" hangingPunct="1"/>
            <a:endParaRPr lang="en-US" dirty="0">
              <a:latin typeface="Calibri" charset="0"/>
              <a:ea typeface="MS PGothic" charset="0"/>
            </a:endParaRPr>
          </a:p>
          <a:p>
            <a:pPr eaLnBrk="1" hangingPunct="1"/>
            <a:r>
              <a:rPr lang="en-US" dirty="0">
                <a:latin typeface="Calibri" charset="0"/>
                <a:ea typeface="MS PGothic" charset="0"/>
              </a:rPr>
              <a:t>By definition dogma, is something that is accepted as an absolute truth.</a:t>
            </a:r>
          </a:p>
        </p:txBody>
      </p:sp>
    </p:spTree>
    <p:extLst>
      <p:ext uri="{BB962C8B-B14F-4D97-AF65-F5344CB8AC3E}">
        <p14:creationId xmlns:p14="http://schemas.microsoft.com/office/powerpoint/2010/main" val="2699259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Calibri" charset="0"/>
                <a:ea typeface="MS PGothic" charset="0"/>
              </a:rPr>
              <a:t>Can there be exceptions…?</a:t>
            </a:r>
          </a:p>
        </p:txBody>
      </p:sp>
      <p:sp>
        <p:nvSpPr>
          <p:cNvPr id="19459" name="Content Placeholder 2"/>
          <p:cNvSpPr>
            <a:spLocks noGrp="1"/>
          </p:cNvSpPr>
          <p:nvPr>
            <p:ph idx="1"/>
          </p:nvPr>
        </p:nvSpPr>
        <p:spPr/>
        <p:txBody>
          <a:bodyPr/>
          <a:lstStyle/>
          <a:p>
            <a:pPr eaLnBrk="1" hangingPunct="1"/>
            <a:r>
              <a:rPr lang="en-US">
                <a:latin typeface="Calibri" charset="0"/>
                <a:ea typeface="MS PGothic" charset="0"/>
              </a:rPr>
              <a:t>The “recipe” molecule can  be RNA in some viruses.</a:t>
            </a:r>
          </a:p>
          <a:p>
            <a:pPr lvl="1" eaLnBrk="1" hangingPunct="1"/>
            <a:r>
              <a:rPr lang="en-US">
                <a:latin typeface="Calibri" charset="0"/>
                <a:ea typeface="MS PGothic" charset="0"/>
              </a:rPr>
              <a:t>Retroviruses (e.g. HIV, some of the few viruses associated with cancer)</a:t>
            </a:r>
          </a:p>
          <a:p>
            <a:pPr lvl="1" eaLnBrk="1" hangingPunct="1">
              <a:buFont typeface="Arial" charset="0"/>
              <a:buNone/>
            </a:pPr>
            <a:endParaRPr lang="en-US">
              <a:latin typeface="Calibri" charset="0"/>
              <a:ea typeface="MS PGothic" charset="0"/>
            </a:endParaRP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606800"/>
            <a:ext cx="5919787" cy="296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7456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latin typeface="Calibri" charset="0"/>
              <a:ea typeface="MS PGothic" charset="0"/>
            </a:endParaRPr>
          </a:p>
        </p:txBody>
      </p:sp>
      <p:sp>
        <p:nvSpPr>
          <p:cNvPr id="20483" name="Content Placeholder 2"/>
          <p:cNvSpPr>
            <a:spLocks noGrp="1"/>
          </p:cNvSpPr>
          <p:nvPr>
            <p:ph idx="1"/>
          </p:nvPr>
        </p:nvSpPr>
        <p:spPr/>
        <p:txBody>
          <a:bodyPr/>
          <a:lstStyle/>
          <a:p>
            <a:pPr eaLnBrk="1" hangingPunct="1"/>
            <a:r>
              <a:rPr lang="en-US" dirty="0">
                <a:latin typeface="Calibri" charset="0"/>
                <a:ea typeface="MS PGothic" charset="0"/>
              </a:rPr>
              <a:t>Study  of retroviruses led to a discovery of a new process and a new set of enzymes capable of copying RNA to DNA.</a:t>
            </a:r>
          </a:p>
          <a:p>
            <a:pPr lvl="1" eaLnBrk="1" hangingPunct="1"/>
            <a:r>
              <a:rPr lang="en-US" dirty="0">
                <a:latin typeface="Calibri" charset="0"/>
                <a:ea typeface="MS PGothic" charset="0"/>
              </a:rPr>
              <a:t>The dogma revisited….On white board.</a:t>
            </a:r>
          </a:p>
          <a:p>
            <a:pPr lvl="1" eaLnBrk="1" hangingPunct="1"/>
            <a:endParaRPr lang="en-US" dirty="0">
              <a:latin typeface="Calibri" charset="0"/>
              <a:ea typeface="MS PGothic" charset="0"/>
            </a:endParaRPr>
          </a:p>
          <a:p>
            <a:pPr marL="457200" lvl="1" indent="0" eaLnBrk="1" hangingPunct="1">
              <a:buNone/>
            </a:pPr>
            <a:endParaRPr lang="en-US" dirty="0">
              <a:latin typeface="Calibri" charset="0"/>
              <a:ea typeface="MS PGothic" charset="0"/>
            </a:endParaRPr>
          </a:p>
          <a:p>
            <a:pPr lvl="1" eaLnBrk="1" hangingPunct="1">
              <a:buFont typeface="Arial" charset="0"/>
              <a:buNone/>
            </a:pPr>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p:txBody>
      </p:sp>
    </p:spTree>
    <p:extLst>
      <p:ext uri="{BB962C8B-B14F-4D97-AF65-F5344CB8AC3E}">
        <p14:creationId xmlns:p14="http://schemas.microsoft.com/office/powerpoint/2010/main" val="7919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latin typeface="Calibri" charset="0"/>
              <a:ea typeface="MS PGothic" charset="0"/>
            </a:endParaRPr>
          </a:p>
        </p:txBody>
      </p:sp>
      <p:sp>
        <p:nvSpPr>
          <p:cNvPr id="21507" name="Content Placeholder 2"/>
          <p:cNvSpPr>
            <a:spLocks noGrp="1"/>
          </p:cNvSpPr>
          <p:nvPr>
            <p:ph idx="1"/>
          </p:nvPr>
        </p:nvSpPr>
        <p:spPr/>
        <p:txBody>
          <a:bodyPr/>
          <a:lstStyle/>
          <a:p>
            <a:pPr eaLnBrk="1" hangingPunct="1"/>
            <a:r>
              <a:rPr lang="en-US">
                <a:latin typeface="Calibri" charset="0"/>
                <a:ea typeface="MS PGothic" charset="0"/>
              </a:rPr>
              <a:t>Some other viruses encode their proteins directly in an RNA genome.  (RNA viruses)</a:t>
            </a:r>
          </a:p>
          <a:p>
            <a:pPr eaLnBrk="1" hangingPunct="1"/>
            <a:endParaRPr lang="en-US">
              <a:latin typeface="Calibri" charset="0"/>
              <a:ea typeface="MS PGothic" charset="0"/>
            </a:endParaRPr>
          </a:p>
          <a:p>
            <a:pPr lvl="1" eaLnBrk="1" hangingPunct="1"/>
            <a:r>
              <a:rPr lang="en-US">
                <a:latin typeface="Calibri" charset="0"/>
                <a:ea typeface="MS PGothic" charset="0"/>
              </a:rPr>
              <a:t>Rabies, Hepatitis, West Nile virus, influeza, SARS</a:t>
            </a:r>
          </a:p>
        </p:txBody>
      </p:sp>
    </p:spTree>
    <p:extLst>
      <p:ext uri="{BB962C8B-B14F-4D97-AF65-F5344CB8AC3E}">
        <p14:creationId xmlns:p14="http://schemas.microsoft.com/office/powerpoint/2010/main" val="188947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a:latin typeface="Calibri" charset="0"/>
              <a:ea typeface="MS PGothic" charset="0"/>
            </a:endParaRPr>
          </a:p>
        </p:txBody>
      </p:sp>
      <p:sp>
        <p:nvSpPr>
          <p:cNvPr id="22531" name="Content Placeholder 2"/>
          <p:cNvSpPr>
            <a:spLocks noGrp="1"/>
          </p:cNvSpPr>
          <p:nvPr>
            <p:ph idx="1"/>
          </p:nvPr>
        </p:nvSpPr>
        <p:spPr/>
        <p:txBody>
          <a:bodyPr>
            <a:normAutofit fontScale="92500"/>
          </a:bodyPr>
          <a:lstStyle/>
          <a:p>
            <a:pPr eaLnBrk="1" hangingPunct="1"/>
            <a:r>
              <a:rPr lang="en-US">
                <a:latin typeface="Calibri" charset="0"/>
                <a:ea typeface="MS PGothic" charset="0"/>
              </a:rPr>
              <a:t>Today’s dogma has led to studies that support RNA or a variation was likely life’s original genetic material.</a:t>
            </a:r>
          </a:p>
          <a:p>
            <a:pPr eaLnBrk="1" hangingPunct="1"/>
            <a:endParaRPr lang="en-US">
              <a:latin typeface="Calibri" charset="0"/>
              <a:ea typeface="MS PGothic" charset="0"/>
            </a:endParaRPr>
          </a:p>
          <a:p>
            <a:pPr eaLnBrk="1" hangingPunct="1"/>
            <a:r>
              <a:rPr lang="en-US">
                <a:latin typeface="Calibri" charset="0"/>
                <a:ea typeface="MS PGothic" charset="0"/>
              </a:rPr>
              <a:t>A single strand is more likely to have assembled itself.  Scientists speculate that a different, 4-carbon sugar</a:t>
            </a:r>
            <a:r>
              <a:rPr lang="en-US" b="1">
                <a:latin typeface="Calibri" charset="0"/>
                <a:ea typeface="MS PGothic" charset="0"/>
              </a:rPr>
              <a:t> (threose</a:t>
            </a:r>
            <a:r>
              <a:rPr lang="en-US">
                <a:latin typeface="Calibri" charset="0"/>
                <a:ea typeface="MS PGothic" charset="0"/>
              </a:rPr>
              <a:t>) may have been present in the nucleotides that assembled into that first nucleic acid (TNA vs. RNA)</a:t>
            </a:r>
          </a:p>
        </p:txBody>
      </p:sp>
    </p:spTree>
    <p:extLst>
      <p:ext uri="{BB962C8B-B14F-4D97-AF65-F5344CB8AC3E}">
        <p14:creationId xmlns:p14="http://schemas.microsoft.com/office/powerpoint/2010/main" val="272852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p:txBody>
          <a:bodyPr/>
          <a:lstStyle/>
          <a:p>
            <a:r>
              <a:rPr lang="en-US" dirty="0"/>
              <a:t>Look for lab documents for next week’s lab on the website.  I will upload sometime this afternoon or evening.  </a:t>
            </a:r>
          </a:p>
          <a:p>
            <a:endParaRPr lang="en-US" dirty="0"/>
          </a:p>
          <a:p>
            <a:r>
              <a:rPr lang="en-US" dirty="0"/>
              <a:t>Lab 1—Bacterial transformation---DNA is the genetic material/gene expression regulation</a:t>
            </a:r>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a:latin typeface="Calibri" charset="0"/>
                <a:ea typeface="MS PGothic" charset="0"/>
              </a:rPr>
              <a:t>http://io9.com/threose-nucleic-acid/</a:t>
            </a:r>
            <a:br>
              <a:rPr lang="en-US">
                <a:latin typeface="Calibri" charset="0"/>
                <a:ea typeface="MS PGothic" charset="0"/>
              </a:rPr>
            </a:br>
            <a:endParaRPr lang="en-US">
              <a:latin typeface="Calibri" charset="0"/>
              <a:ea typeface="MS PGothic" charset="0"/>
            </a:endParaRPr>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6198" b="6198"/>
          <a:stretch>
            <a:fillRect/>
          </a:stretch>
        </p:blipFill>
        <p:spPr/>
      </p:pic>
    </p:spTree>
    <p:extLst>
      <p:ext uri="{BB962C8B-B14F-4D97-AF65-F5344CB8AC3E}">
        <p14:creationId xmlns:p14="http://schemas.microsoft.com/office/powerpoint/2010/main" val="370701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Calibri" charset="0"/>
                <a:ea typeface="MS PGothic" charset="0"/>
              </a:rPr>
              <a:t>Genetic material…</a:t>
            </a:r>
          </a:p>
        </p:txBody>
      </p:sp>
      <p:sp>
        <p:nvSpPr>
          <p:cNvPr id="24579" name="Content Placeholder 2"/>
          <p:cNvSpPr>
            <a:spLocks noGrp="1"/>
          </p:cNvSpPr>
          <p:nvPr>
            <p:ph idx="1"/>
          </p:nvPr>
        </p:nvSpPr>
        <p:spPr/>
        <p:txBody>
          <a:bodyPr/>
          <a:lstStyle/>
          <a:p>
            <a:pPr eaLnBrk="1" hangingPunct="1"/>
            <a:r>
              <a:rPr lang="en-US">
                <a:latin typeface="Calibri" charset="0"/>
                <a:ea typeface="MS PGothic" charset="0"/>
              </a:rPr>
              <a:t>What is it?  What properties should it have?</a:t>
            </a:r>
          </a:p>
        </p:txBody>
      </p:sp>
    </p:spTree>
    <p:extLst>
      <p:ext uri="{BB962C8B-B14F-4D97-AF65-F5344CB8AC3E}">
        <p14:creationId xmlns:p14="http://schemas.microsoft.com/office/powerpoint/2010/main" val="529764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atin typeface="Calibri" charset="0"/>
                <a:ea typeface="MS PGothic" charset="0"/>
              </a:rPr>
              <a:t>4 crucial characteristics</a:t>
            </a:r>
          </a:p>
        </p:txBody>
      </p:sp>
      <p:sp>
        <p:nvSpPr>
          <p:cNvPr id="3" name="Content Placeholder 2"/>
          <p:cNvSpPr>
            <a:spLocks noGrp="1"/>
          </p:cNvSpPr>
          <p:nvPr>
            <p:ph idx="1"/>
          </p:nvPr>
        </p:nvSpPr>
        <p:spPr/>
        <p:txBody>
          <a:bodyPr/>
          <a:lstStyle/>
          <a:p>
            <a:pPr eaLnBrk="1" hangingPunct="1">
              <a:defRPr/>
            </a:pPr>
            <a:r>
              <a:rPr lang="en-US" dirty="0">
                <a:ea typeface="ＭＳ Ｐゴシック" charset="0"/>
                <a:cs typeface="ＭＳ Ｐゴシック" charset="0"/>
              </a:rPr>
              <a:t>Storage of information (stability and chemical code)</a:t>
            </a:r>
          </a:p>
          <a:p>
            <a:pPr eaLnBrk="1" hangingPunct="1">
              <a:defRPr/>
            </a:pPr>
            <a:r>
              <a:rPr lang="en-US" dirty="0">
                <a:ea typeface="ＭＳ Ｐゴシック" charset="0"/>
                <a:cs typeface="ＭＳ Ｐゴシック" charset="0"/>
              </a:rPr>
              <a:t>Replication</a:t>
            </a:r>
          </a:p>
          <a:p>
            <a:pPr eaLnBrk="1" hangingPunct="1">
              <a:defRPr/>
            </a:pPr>
            <a:r>
              <a:rPr lang="en-US" dirty="0">
                <a:ea typeface="ＭＳ Ｐゴシック" charset="0"/>
                <a:cs typeface="ＭＳ Ｐゴシック" charset="0"/>
              </a:rPr>
              <a:t>Retrieval of information</a:t>
            </a:r>
          </a:p>
          <a:p>
            <a:pPr eaLnBrk="1" hangingPunct="1">
              <a:defRPr/>
            </a:pPr>
            <a:r>
              <a:rPr lang="en-US" dirty="0">
                <a:ea typeface="ＭＳ Ｐゴシック" charset="0"/>
                <a:cs typeface="ＭＳ Ｐゴシック" charset="0"/>
              </a:rPr>
              <a:t>Variability</a:t>
            </a:r>
          </a:p>
          <a:p>
            <a:pPr marL="0" indent="0" eaLnBrk="1" hangingPunct="1">
              <a:buFont typeface="Arial" charset="0"/>
              <a:buNone/>
              <a:defRPr/>
            </a:pPr>
            <a:endParaRPr lang="en-US" dirty="0">
              <a:ea typeface="ＭＳ Ｐゴシック" charset="0"/>
              <a:cs typeface="ＭＳ Ｐゴシック" charset="0"/>
            </a:endParaRPr>
          </a:p>
          <a:p>
            <a:pPr eaLnBrk="1" hangingPunct="1">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40371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a:latin typeface="Calibri" charset="0"/>
                <a:ea typeface="MS PGothic" charset="0"/>
              </a:rPr>
              <a:t>3 pivotal experiments support DNA</a:t>
            </a:r>
            <a:br>
              <a:rPr lang="en-US">
                <a:latin typeface="Calibri" charset="0"/>
                <a:ea typeface="MS PGothic" charset="0"/>
              </a:rPr>
            </a:br>
            <a:r>
              <a:rPr lang="en-US">
                <a:latin typeface="Calibri" charset="0"/>
                <a:ea typeface="MS PGothic" charset="0"/>
              </a:rPr>
              <a:t>(chpt. 10)</a:t>
            </a:r>
          </a:p>
        </p:txBody>
      </p:sp>
      <p:sp>
        <p:nvSpPr>
          <p:cNvPr id="26627" name="Content Placeholder 2"/>
          <p:cNvSpPr>
            <a:spLocks noGrp="1"/>
          </p:cNvSpPr>
          <p:nvPr>
            <p:ph idx="1"/>
          </p:nvPr>
        </p:nvSpPr>
        <p:spPr/>
        <p:txBody>
          <a:bodyPr/>
          <a:lstStyle/>
          <a:p>
            <a:pPr eaLnBrk="1" hangingPunct="1"/>
            <a:r>
              <a:rPr lang="en-US">
                <a:latin typeface="Calibri" charset="0"/>
                <a:ea typeface="MS PGothic" charset="0"/>
              </a:rPr>
              <a:t>Griffith’s observation of transformation</a:t>
            </a:r>
          </a:p>
          <a:p>
            <a:pPr eaLnBrk="1" hangingPunct="1"/>
            <a:endParaRPr lang="en-US">
              <a:latin typeface="Calibri" charset="0"/>
              <a:ea typeface="MS PGothic" charset="0"/>
            </a:endParaRPr>
          </a:p>
          <a:p>
            <a:pPr eaLnBrk="1" hangingPunct="1"/>
            <a:r>
              <a:rPr lang="en-US">
                <a:latin typeface="Calibri" charset="0"/>
                <a:ea typeface="MS PGothic" charset="0"/>
              </a:rPr>
              <a:t>Avery, MacLeod, and McCarty’s extension and biochemical analysis</a:t>
            </a:r>
          </a:p>
          <a:p>
            <a:pPr eaLnBrk="1" hangingPunct="1"/>
            <a:endParaRPr lang="en-US">
              <a:latin typeface="Calibri" charset="0"/>
              <a:ea typeface="MS PGothic" charset="0"/>
            </a:endParaRPr>
          </a:p>
          <a:p>
            <a:pPr eaLnBrk="1" hangingPunct="1"/>
            <a:r>
              <a:rPr lang="en-US">
                <a:latin typeface="Calibri" charset="0"/>
                <a:ea typeface="MS PGothic" charset="0"/>
              </a:rPr>
              <a:t>Hershey and Chase’s experiement using radiolabelled molecules</a:t>
            </a:r>
          </a:p>
        </p:txBody>
      </p:sp>
    </p:spTree>
    <p:extLst>
      <p:ext uri="{BB962C8B-B14F-4D97-AF65-F5344CB8AC3E}">
        <p14:creationId xmlns:p14="http://schemas.microsoft.com/office/powerpoint/2010/main" val="2169669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atin typeface="Calibri" charset="0"/>
              <a:ea typeface="MS PGothic" charset="0"/>
            </a:endParaRPr>
          </a:p>
        </p:txBody>
      </p:sp>
      <p:sp>
        <p:nvSpPr>
          <p:cNvPr id="27651" name="Content Placeholder 2"/>
          <p:cNvSpPr>
            <a:spLocks noGrp="1"/>
          </p:cNvSpPr>
          <p:nvPr>
            <p:ph idx="1"/>
          </p:nvPr>
        </p:nvSpPr>
        <p:spPr/>
        <p:txBody>
          <a:bodyPr/>
          <a:lstStyle/>
          <a:p>
            <a:r>
              <a:rPr lang="en-US">
                <a:latin typeface="Calibri" charset="0"/>
                <a:ea typeface="MS PGothic" charset="0"/>
              </a:rPr>
              <a:t>These experiments were the first to definitively </a:t>
            </a:r>
            <a:r>
              <a:rPr lang="en-US" i="1">
                <a:latin typeface="Calibri" charset="0"/>
                <a:ea typeface="MS PGothic" charset="0"/>
              </a:rPr>
              <a:t>disprove</a:t>
            </a:r>
            <a:r>
              <a:rPr lang="en-US">
                <a:latin typeface="Calibri" charset="0"/>
                <a:ea typeface="MS PGothic" charset="0"/>
              </a:rPr>
              <a:t> the </a:t>
            </a:r>
            <a:r>
              <a:rPr lang="en-US" b="1">
                <a:latin typeface="Calibri" charset="0"/>
                <a:ea typeface="MS PGothic" charset="0"/>
              </a:rPr>
              <a:t>protein</a:t>
            </a:r>
            <a:r>
              <a:rPr lang="en-US">
                <a:latin typeface="Calibri" charset="0"/>
                <a:ea typeface="MS PGothic" charset="0"/>
              </a:rPr>
              <a:t> genetic material theory. </a:t>
            </a:r>
          </a:p>
          <a:p>
            <a:pPr lvl="1"/>
            <a:r>
              <a:rPr lang="en-US">
                <a:latin typeface="Calibri" charset="0"/>
                <a:ea typeface="MS PGothic" charset="0"/>
              </a:rPr>
              <a:t>Why was protein such an attractive candidate?</a:t>
            </a:r>
          </a:p>
          <a:p>
            <a:pPr lvl="1"/>
            <a:endParaRPr lang="en-US">
              <a:latin typeface="Calibri" charset="0"/>
              <a:ea typeface="MS PGothic" charset="0"/>
            </a:endParaRPr>
          </a:p>
          <a:p>
            <a:pPr lvl="1"/>
            <a:r>
              <a:rPr lang="en-US">
                <a:latin typeface="Calibri" charset="0"/>
                <a:ea typeface="MS PGothic" charset="0"/>
              </a:rPr>
              <a:t>Remember---at the time of the 3 pivotal experiments, molecular biology didn’t exist as a discipline.  The closest thing was biochemistry.</a:t>
            </a:r>
          </a:p>
        </p:txBody>
      </p:sp>
    </p:spTree>
    <p:extLst>
      <p:ext uri="{BB962C8B-B14F-4D97-AF65-F5344CB8AC3E}">
        <p14:creationId xmlns:p14="http://schemas.microsoft.com/office/powerpoint/2010/main" val="3627411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atin typeface="Calibri" charset="0"/>
              <a:ea typeface="MS PGothic" charset="0"/>
            </a:endParaRPr>
          </a:p>
        </p:txBody>
      </p:sp>
      <p:sp>
        <p:nvSpPr>
          <p:cNvPr id="28675" name="Content Placeholder 2"/>
          <p:cNvSpPr>
            <a:spLocks noGrp="1"/>
          </p:cNvSpPr>
          <p:nvPr>
            <p:ph idx="1"/>
          </p:nvPr>
        </p:nvSpPr>
        <p:spPr/>
        <p:txBody>
          <a:bodyPr/>
          <a:lstStyle/>
          <a:p>
            <a:r>
              <a:rPr lang="en-US">
                <a:latin typeface="Calibri" charset="0"/>
                <a:ea typeface="MS PGothic" charset="0"/>
              </a:rPr>
              <a:t>Biochemistry involved lysing cells and analyzing the contents.  2 important findings</a:t>
            </a:r>
          </a:p>
          <a:p>
            <a:pPr lvl="1"/>
            <a:r>
              <a:rPr lang="en-US">
                <a:latin typeface="Calibri" charset="0"/>
                <a:ea typeface="MS PGothic" charset="0"/>
              </a:rPr>
              <a:t>1.  Cells have lots of protein.</a:t>
            </a:r>
          </a:p>
          <a:p>
            <a:pPr lvl="1"/>
            <a:r>
              <a:rPr lang="en-US">
                <a:latin typeface="Calibri" charset="0"/>
                <a:ea typeface="MS PGothic" charset="0"/>
              </a:rPr>
              <a:t>2.  Chromosomes, which were known to be passed from parent to offspring, have a lot of protein associated with them.</a:t>
            </a:r>
          </a:p>
        </p:txBody>
      </p:sp>
    </p:spTree>
    <p:extLst>
      <p:ext uri="{BB962C8B-B14F-4D97-AF65-F5344CB8AC3E}">
        <p14:creationId xmlns:p14="http://schemas.microsoft.com/office/powerpoint/2010/main" val="297712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atin typeface="Calibri" charset="0"/>
                <a:ea typeface="MS PGothic" charset="0"/>
              </a:rPr>
              <a:t>More support?</a:t>
            </a:r>
            <a:br>
              <a:rPr lang="en-US">
                <a:latin typeface="Calibri" charset="0"/>
                <a:ea typeface="MS PGothic" charset="0"/>
              </a:rPr>
            </a:br>
            <a:r>
              <a:rPr lang="en-US">
                <a:latin typeface="Calibri" charset="0"/>
                <a:ea typeface="MS PGothic" charset="0"/>
              </a:rPr>
              <a:t>	</a:t>
            </a:r>
          </a:p>
        </p:txBody>
      </p:sp>
      <p:sp>
        <p:nvSpPr>
          <p:cNvPr id="29699" name="Content Placeholder 2"/>
          <p:cNvSpPr>
            <a:spLocks noGrp="1"/>
          </p:cNvSpPr>
          <p:nvPr>
            <p:ph idx="1"/>
          </p:nvPr>
        </p:nvSpPr>
        <p:spPr/>
        <p:txBody>
          <a:bodyPr>
            <a:normAutofit lnSpcReduction="10000"/>
          </a:bodyPr>
          <a:lstStyle/>
          <a:p>
            <a:r>
              <a:rPr lang="en-US" dirty="0">
                <a:latin typeface="Calibri" charset="0"/>
                <a:ea typeface="MS PGothic" charset="0"/>
              </a:rPr>
              <a:t>Scientists, naïvely thought that the genetic material would be complex and have lots of potential for variable activities.</a:t>
            </a:r>
          </a:p>
          <a:p>
            <a:endParaRPr lang="en-US" dirty="0">
              <a:latin typeface="Calibri" charset="0"/>
              <a:ea typeface="MS PGothic" charset="0"/>
            </a:endParaRPr>
          </a:p>
          <a:p>
            <a:pPr lvl="1"/>
            <a:r>
              <a:rPr lang="en-US" dirty="0">
                <a:latin typeface="Calibri" charset="0"/>
                <a:ea typeface="MS PGothic" charset="0"/>
              </a:rPr>
              <a:t>Proteins definitely have more potential for variable shapes and functions as we’ve discussed.</a:t>
            </a:r>
          </a:p>
          <a:p>
            <a:pPr lvl="1"/>
            <a:endParaRPr lang="en-US" dirty="0">
              <a:latin typeface="Calibri" charset="0"/>
              <a:ea typeface="MS PGothic" charset="0"/>
            </a:endParaRPr>
          </a:p>
          <a:p>
            <a:pPr lvl="1"/>
            <a:r>
              <a:rPr lang="en-US" dirty="0">
                <a:latin typeface="Calibri" charset="0"/>
                <a:ea typeface="MS PGothic" charset="0"/>
              </a:rPr>
              <a:t>Proteins were more interesting to study so nucleic acids were just largely less tested.</a:t>
            </a:r>
          </a:p>
        </p:txBody>
      </p:sp>
    </p:spTree>
    <p:extLst>
      <p:ext uri="{BB962C8B-B14F-4D97-AF65-F5344CB8AC3E}">
        <p14:creationId xmlns:p14="http://schemas.microsoft.com/office/powerpoint/2010/main" val="3061584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Calibri" charset="0"/>
                <a:ea typeface="MS PGothic" charset="0"/>
              </a:rPr>
              <a:t>1.  Fred Griffith</a:t>
            </a:r>
          </a:p>
        </p:txBody>
      </p:sp>
      <p:sp>
        <p:nvSpPr>
          <p:cNvPr id="30723" name="Content Placeholder 2"/>
          <p:cNvSpPr>
            <a:spLocks noGrp="1"/>
          </p:cNvSpPr>
          <p:nvPr>
            <p:ph idx="1"/>
          </p:nvPr>
        </p:nvSpPr>
        <p:spPr/>
        <p:txBody>
          <a:bodyPr/>
          <a:lstStyle/>
          <a:p>
            <a:r>
              <a:rPr lang="en-US">
                <a:latin typeface="Calibri" charset="0"/>
                <a:ea typeface="MS PGothic" charset="0"/>
              </a:rPr>
              <a:t>Coined the term </a:t>
            </a:r>
            <a:r>
              <a:rPr lang="en-US" i="1">
                <a:latin typeface="Calibri" charset="0"/>
                <a:ea typeface="MS PGothic" charset="0"/>
              </a:rPr>
              <a:t>transforming principle </a:t>
            </a:r>
            <a:r>
              <a:rPr lang="en-US">
                <a:latin typeface="Calibri" charset="0"/>
                <a:ea typeface="MS PGothic" charset="0"/>
              </a:rPr>
              <a:t>to describe the substance that conferred new traits on a strain of pneumococcal bacteria he was studying.</a:t>
            </a:r>
          </a:p>
          <a:p>
            <a:endParaRPr lang="en-US">
              <a:latin typeface="Calibri" charset="0"/>
              <a:ea typeface="MS PGothic" charset="0"/>
            </a:endParaRPr>
          </a:p>
          <a:p>
            <a:pPr lvl="1"/>
            <a:r>
              <a:rPr lang="en-US">
                <a:latin typeface="Calibri" charset="0"/>
                <a:ea typeface="MS PGothic" charset="0"/>
              </a:rPr>
              <a:t>He provided an experimental model for recognizing a stable change in an organism and showed the transforming principle was heat stable.</a:t>
            </a:r>
          </a:p>
        </p:txBody>
      </p:sp>
    </p:spTree>
    <p:extLst>
      <p:ext uri="{BB962C8B-B14F-4D97-AF65-F5344CB8AC3E}">
        <p14:creationId xmlns:p14="http://schemas.microsoft.com/office/powerpoint/2010/main" val="3800937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atin typeface="Calibri" charset="0"/>
              <a:ea typeface="MS PGothic" charset="0"/>
            </a:endParaRPr>
          </a:p>
        </p:txBody>
      </p:sp>
      <p:pic>
        <p:nvPicPr>
          <p:cNvPr id="317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7847" r="-17847"/>
          <a:stretch>
            <a:fillRect/>
          </a:stretch>
        </p:blipFill>
        <p:spPr>
          <a:xfrm>
            <a:off x="-414338" y="546100"/>
            <a:ext cx="10145713" cy="5580063"/>
          </a:xfrm>
        </p:spPr>
      </p:pic>
    </p:spTree>
    <p:extLst>
      <p:ext uri="{BB962C8B-B14F-4D97-AF65-F5344CB8AC3E}">
        <p14:creationId xmlns:p14="http://schemas.microsoft.com/office/powerpoint/2010/main" val="139828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a:latin typeface="Calibri" charset="0"/>
              <a:ea typeface="MS PGothic" charset="0"/>
            </a:endParaRPr>
          </a:p>
        </p:txBody>
      </p:sp>
      <p:sp>
        <p:nvSpPr>
          <p:cNvPr id="32771" name="Content Placeholder 2"/>
          <p:cNvSpPr>
            <a:spLocks noGrp="1"/>
          </p:cNvSpPr>
          <p:nvPr>
            <p:ph idx="1"/>
          </p:nvPr>
        </p:nvSpPr>
        <p:spPr/>
        <p:txBody>
          <a:bodyPr/>
          <a:lstStyle/>
          <a:p>
            <a:r>
              <a:rPr lang="en-US">
                <a:latin typeface="Calibri" charset="0"/>
                <a:ea typeface="MS PGothic" charset="0"/>
              </a:rPr>
              <a:t>Avery, MacLeod, and McCarty extended and improved Griffith’s assay to show that elimination of DNA, but not RNA, or protein eliminated the transformation. </a:t>
            </a:r>
          </a:p>
        </p:txBody>
      </p:sp>
    </p:spTree>
    <p:extLst>
      <p:ext uri="{BB962C8B-B14F-4D97-AF65-F5344CB8AC3E}">
        <p14:creationId xmlns:p14="http://schemas.microsoft.com/office/powerpoint/2010/main" val="216007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2B8A-EA02-D34B-A5D0-409486464204}"/>
              </a:ext>
            </a:extLst>
          </p:cNvPr>
          <p:cNvSpPr>
            <a:spLocks noGrp="1"/>
          </p:cNvSpPr>
          <p:nvPr>
            <p:ph type="title"/>
          </p:nvPr>
        </p:nvSpPr>
        <p:spPr/>
        <p:txBody>
          <a:bodyPr>
            <a:normAutofit fontScale="90000"/>
          </a:bodyPr>
          <a:lstStyle/>
          <a:p>
            <a:r>
              <a:rPr lang="en-US" dirty="0"/>
              <a:t>Let’s talk a little about DNA origami.</a:t>
            </a:r>
            <a:br>
              <a:rPr lang="en-US" dirty="0"/>
            </a:br>
            <a:r>
              <a:rPr lang="en-US" dirty="0"/>
              <a:t>What’s that about?</a:t>
            </a:r>
            <a:br>
              <a:rPr lang="en-US" dirty="0"/>
            </a:br>
            <a:endParaRPr lang="en-US" dirty="0"/>
          </a:p>
        </p:txBody>
      </p:sp>
      <p:sp>
        <p:nvSpPr>
          <p:cNvPr id="3" name="Content Placeholder 2">
            <a:extLst>
              <a:ext uri="{FF2B5EF4-FFF2-40B4-BE49-F238E27FC236}">
                <a16:creationId xmlns:a16="http://schemas.microsoft.com/office/drawing/2014/main" id="{134E38A7-69CE-B44F-825C-87089F0E8DBA}"/>
              </a:ext>
            </a:extLst>
          </p:cNvPr>
          <p:cNvSpPr>
            <a:spLocks noGrp="1"/>
          </p:cNvSpPr>
          <p:nvPr>
            <p:ph idx="1"/>
          </p:nvPr>
        </p:nvSpPr>
        <p:spPr/>
        <p:txBody>
          <a:bodyPr/>
          <a:lstStyle/>
          <a:p>
            <a:r>
              <a:rPr lang="en-US" dirty="0"/>
              <a:t>Chapter 10 introduces us to the first observations of DNA as the genetic material.  </a:t>
            </a:r>
          </a:p>
          <a:p>
            <a:pPr lvl="1"/>
            <a:r>
              <a:rPr lang="en-US" dirty="0"/>
              <a:t>In what ways was DNA shown to be a “tough” durable chemical? </a:t>
            </a:r>
          </a:p>
          <a:p>
            <a:pPr lvl="1"/>
            <a:r>
              <a:rPr lang="en-US" dirty="0"/>
              <a:t>Why, was DNA thought to be too simple a molecule to be the genetic material?  Why was protein a more likely candidate?</a:t>
            </a:r>
          </a:p>
          <a:p>
            <a:pPr lvl="1"/>
            <a:r>
              <a:rPr lang="en-US" dirty="0"/>
              <a:t>In nature/applications  is simple better?</a:t>
            </a:r>
          </a:p>
          <a:p>
            <a:pPr lvl="1"/>
            <a:r>
              <a:rPr lang="en-US" dirty="0"/>
              <a:t>What makes DNA a “ sticky” molecule?  </a:t>
            </a:r>
          </a:p>
          <a:p>
            <a:endParaRPr lang="en-US" dirty="0"/>
          </a:p>
        </p:txBody>
      </p:sp>
    </p:spTree>
    <p:extLst>
      <p:ext uri="{BB962C8B-B14F-4D97-AF65-F5344CB8AC3E}">
        <p14:creationId xmlns:p14="http://schemas.microsoft.com/office/powerpoint/2010/main" val="416412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10.4</a:t>
            </a:r>
          </a:p>
        </p:txBody>
      </p:sp>
      <p:pic>
        <p:nvPicPr>
          <p:cNvPr id="33795" name="Picture 11" descr="10_04Figure-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671"/>
          <a:stretch>
            <a:fillRect/>
          </a:stretch>
        </p:blipFill>
        <p:spPr bwMode="auto">
          <a:xfrm>
            <a:off x="1322388" y="384175"/>
            <a:ext cx="6542087" cy="609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0612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Calibri" charset="0"/>
                <a:ea typeface="MS PGothic" charset="0"/>
              </a:rPr>
              <a:t>Hershey and Chase</a:t>
            </a:r>
          </a:p>
        </p:txBody>
      </p:sp>
      <p:sp>
        <p:nvSpPr>
          <p:cNvPr id="35843" name="Content Placeholder 2"/>
          <p:cNvSpPr>
            <a:spLocks noGrp="1"/>
          </p:cNvSpPr>
          <p:nvPr>
            <p:ph idx="1"/>
          </p:nvPr>
        </p:nvSpPr>
        <p:spPr/>
        <p:txBody>
          <a:bodyPr>
            <a:normAutofit/>
          </a:bodyPr>
          <a:lstStyle/>
          <a:p>
            <a:r>
              <a:rPr lang="en-US">
                <a:latin typeface="Calibri" charset="0"/>
                <a:ea typeface="MS PGothic" charset="0"/>
              </a:rPr>
              <a:t>Took a different, maybe more direct approach.  They asked the question, “What chemical is essential when building a new organism?”</a:t>
            </a:r>
          </a:p>
          <a:p>
            <a:endParaRPr lang="en-US">
              <a:latin typeface="Calibri" charset="0"/>
              <a:ea typeface="MS PGothic" charset="0"/>
            </a:endParaRPr>
          </a:p>
          <a:p>
            <a:r>
              <a:rPr lang="en-US">
                <a:latin typeface="Calibri" charset="0"/>
                <a:ea typeface="MS PGothic" charset="0"/>
              </a:rPr>
              <a:t>They used viruses that infect bacteria—bacteriophages.  They asked “ what chemical is used as the recipe for building new bacteriophage?”</a:t>
            </a:r>
          </a:p>
        </p:txBody>
      </p:sp>
    </p:spTree>
    <p:extLst>
      <p:ext uri="{BB962C8B-B14F-4D97-AF65-F5344CB8AC3E}">
        <p14:creationId xmlns:p14="http://schemas.microsoft.com/office/powerpoint/2010/main" val="2169362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atin typeface="Calibri" charset="0"/>
              <a:ea typeface="MS PGothic" charset="0"/>
            </a:endParaRPr>
          </a:p>
        </p:txBody>
      </p:sp>
      <p:sp>
        <p:nvSpPr>
          <p:cNvPr id="36867" name="Content Placeholder 2"/>
          <p:cNvSpPr>
            <a:spLocks noGrp="1"/>
          </p:cNvSpPr>
          <p:nvPr>
            <p:ph idx="1"/>
          </p:nvPr>
        </p:nvSpPr>
        <p:spPr/>
        <p:txBody>
          <a:bodyPr/>
          <a:lstStyle/>
          <a:p>
            <a:r>
              <a:rPr lang="en-US">
                <a:latin typeface="Calibri" charset="0"/>
                <a:ea typeface="MS PGothic" charset="0"/>
              </a:rPr>
              <a:t>Ideal system for testing a protein vs nucleic acid question.</a:t>
            </a:r>
          </a:p>
          <a:p>
            <a:pPr lvl="1"/>
            <a:r>
              <a:rPr lang="en-US">
                <a:latin typeface="Calibri" charset="0"/>
                <a:ea typeface="MS PGothic" charset="0"/>
              </a:rPr>
              <a:t>Bacteriophages were known to have roughly 50% protein and 50% DNA with very little else in them.</a:t>
            </a:r>
          </a:p>
          <a:p>
            <a:pPr lvl="1"/>
            <a:r>
              <a:rPr lang="en-US">
                <a:latin typeface="Calibri" charset="0"/>
                <a:ea typeface="MS PGothic" charset="0"/>
              </a:rPr>
              <a:t>The life cycle was well known and easy to use in the lab.  Phage enter </a:t>
            </a:r>
            <a:r>
              <a:rPr lang="en-US" i="1">
                <a:latin typeface="Calibri" charset="0"/>
                <a:ea typeface="MS PGothic" charset="0"/>
              </a:rPr>
              <a:t>E. coli </a:t>
            </a:r>
            <a:r>
              <a:rPr lang="en-US">
                <a:latin typeface="Calibri" charset="0"/>
                <a:ea typeface="MS PGothic" charset="0"/>
              </a:rPr>
              <a:t>are produced inside the bacteria.  Upon release they will consist of newly made components, but presumably will carry the recipe of the earlier generation.</a:t>
            </a:r>
          </a:p>
        </p:txBody>
      </p:sp>
    </p:spTree>
    <p:extLst>
      <p:ext uri="{BB962C8B-B14F-4D97-AF65-F5344CB8AC3E}">
        <p14:creationId xmlns:p14="http://schemas.microsoft.com/office/powerpoint/2010/main" val="1291512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10.5</a:t>
            </a:r>
          </a:p>
        </p:txBody>
      </p:sp>
      <p:pic>
        <p:nvPicPr>
          <p:cNvPr id="37891" name="Picture 11" descr="10_05Figure-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544513" y="382588"/>
            <a:ext cx="8097837" cy="609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88305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normAutofit/>
          </a:bodyPr>
          <a:lstStyle/>
          <a:p>
            <a:pPr>
              <a:defRPr/>
            </a:pPr>
            <a:r>
              <a:rPr lang="en-US" dirty="0">
                <a:ea typeface="ＭＳ Ｐゴシック" charset="0"/>
                <a:cs typeface="ＭＳ Ｐゴシック" charset="0"/>
              </a:rPr>
              <a:t>Proteins and DNA could</a:t>
            </a:r>
          </a:p>
          <a:p>
            <a:pPr marL="0" indent="0">
              <a:buFont typeface="Arial" charset="0"/>
              <a:buNone/>
              <a:defRPr/>
            </a:pPr>
            <a:r>
              <a:rPr lang="en-US" dirty="0">
                <a:ea typeface="ＭＳ Ｐゴシック" charset="0"/>
                <a:cs typeface="ＭＳ Ｐゴシック" charset="0"/>
              </a:rPr>
              <a:t>be uniquely labeled </a:t>
            </a:r>
          </a:p>
          <a:p>
            <a:pPr marL="0" indent="0">
              <a:buFont typeface="Arial" charset="0"/>
              <a:buNone/>
              <a:defRPr/>
            </a:pPr>
            <a:r>
              <a:rPr lang="en-US" dirty="0">
                <a:ea typeface="ＭＳ Ｐゴシック" charset="0"/>
                <a:cs typeface="ＭＳ Ｐゴシック" charset="0"/>
              </a:rPr>
              <a:t>with radioisotopes. </a:t>
            </a:r>
          </a:p>
          <a:p>
            <a:pPr marL="0" indent="0">
              <a:buFont typeface="Arial" charset="0"/>
              <a:buNone/>
              <a:defRPr/>
            </a:pPr>
            <a:endParaRPr lang="en-US" dirty="0">
              <a:ea typeface="ＭＳ Ｐゴシック" charset="0"/>
              <a:cs typeface="ＭＳ Ｐゴシック" charset="0"/>
            </a:endParaRPr>
          </a:p>
          <a:p>
            <a:pPr marL="0" indent="0">
              <a:buFont typeface="Arial" charset="0"/>
              <a:buNone/>
              <a:defRPr/>
            </a:pPr>
            <a:r>
              <a:rPr lang="en-US" dirty="0">
                <a:ea typeface="ＭＳ Ｐゴシック" charset="0"/>
                <a:cs typeface="ＭＳ Ｐゴシック" charset="0"/>
              </a:rPr>
              <a:t>Labeled phage were </a:t>
            </a:r>
          </a:p>
          <a:p>
            <a:pPr marL="0" indent="0">
              <a:buFont typeface="Arial" charset="0"/>
              <a:buNone/>
              <a:defRPr/>
            </a:pPr>
            <a:r>
              <a:rPr lang="en-US" dirty="0">
                <a:ea typeface="ＭＳ Ｐゴシック" charset="0"/>
                <a:cs typeface="ＭＳ Ｐゴシック" charset="0"/>
              </a:rPr>
              <a:t>allowed to infect </a:t>
            </a:r>
          </a:p>
          <a:p>
            <a:pPr marL="0" indent="0">
              <a:buFont typeface="Arial" charset="0"/>
              <a:buNone/>
              <a:defRPr/>
            </a:pPr>
            <a:r>
              <a:rPr lang="en-US" dirty="0">
                <a:ea typeface="ＭＳ Ｐゴシック" charset="0"/>
                <a:cs typeface="ＭＳ Ｐゴシック" charset="0"/>
              </a:rPr>
              <a:t>bacteria. </a:t>
            </a:r>
          </a:p>
        </p:txBody>
      </p:sp>
      <p:pic>
        <p:nvPicPr>
          <p:cNvPr id="39940" name="Picture 11" descr="10_06Figure-L.jpg                                              002A77BE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3641"/>
          <a:stretch>
            <a:fillRect/>
          </a:stretch>
        </p:blipFill>
        <p:spPr bwMode="auto">
          <a:xfrm>
            <a:off x="4940300" y="425450"/>
            <a:ext cx="4230688" cy="570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4969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Calibri" charset="0"/>
                <a:ea typeface="MS PGothic" charset="0"/>
              </a:rPr>
              <a:t>Conclusion…</a:t>
            </a:r>
          </a:p>
        </p:txBody>
      </p:sp>
      <p:sp>
        <p:nvSpPr>
          <p:cNvPr id="40963" name="Content Placeholder 2"/>
          <p:cNvSpPr>
            <a:spLocks noGrp="1"/>
          </p:cNvSpPr>
          <p:nvPr>
            <p:ph idx="1"/>
          </p:nvPr>
        </p:nvSpPr>
        <p:spPr/>
        <p:txBody>
          <a:bodyPr>
            <a:normAutofit fontScale="92500" lnSpcReduction="20000"/>
          </a:bodyPr>
          <a:lstStyle/>
          <a:p>
            <a:r>
              <a:rPr lang="en-US">
                <a:latin typeface="Calibri" charset="0"/>
                <a:ea typeface="MS PGothic" charset="0"/>
              </a:rPr>
              <a:t>Even though  the infecting phage incorporated either P-32 or S-35 into phage components, the </a:t>
            </a:r>
            <a:r>
              <a:rPr lang="ja-JP" altLang="en-US">
                <a:latin typeface="Calibri" charset="0"/>
                <a:ea typeface="MS PGothic" charset="0"/>
              </a:rPr>
              <a:t>“</a:t>
            </a:r>
            <a:r>
              <a:rPr lang="en-US" altLang="ja-JP">
                <a:latin typeface="Calibri" charset="0"/>
                <a:ea typeface="MS PGothic" charset="0"/>
              </a:rPr>
              <a:t>offspring</a:t>
            </a:r>
            <a:r>
              <a:rPr lang="ja-JP" altLang="en-US">
                <a:latin typeface="Calibri" charset="0"/>
                <a:ea typeface="MS PGothic" charset="0"/>
              </a:rPr>
              <a:t>”</a:t>
            </a:r>
            <a:r>
              <a:rPr lang="en-US" altLang="ja-JP">
                <a:latin typeface="Calibri" charset="0"/>
                <a:ea typeface="MS PGothic" charset="0"/>
              </a:rPr>
              <a:t> phage only contained P-32.</a:t>
            </a:r>
          </a:p>
          <a:p>
            <a:endParaRPr lang="en-US">
              <a:latin typeface="Calibri" charset="0"/>
              <a:ea typeface="MS PGothic" charset="0"/>
            </a:endParaRPr>
          </a:p>
          <a:p>
            <a:r>
              <a:rPr lang="en-US">
                <a:latin typeface="Calibri" charset="0"/>
                <a:ea typeface="MS PGothic" charset="0"/>
              </a:rPr>
              <a:t>The molecule of heredity was p-32 labeled DNA, not protein. </a:t>
            </a:r>
          </a:p>
          <a:p>
            <a:endParaRPr lang="en-US">
              <a:latin typeface="Calibri" charset="0"/>
              <a:ea typeface="MS PGothic" charset="0"/>
            </a:endParaRPr>
          </a:p>
          <a:p>
            <a:r>
              <a:rPr lang="en-US">
                <a:latin typeface="Calibri" charset="0"/>
                <a:ea typeface="MS PGothic" charset="0"/>
              </a:rPr>
              <a:t>The new generation of phage made </a:t>
            </a:r>
            <a:r>
              <a:rPr lang="en-US" i="1">
                <a:latin typeface="Calibri" charset="0"/>
                <a:ea typeface="MS PGothic" charset="0"/>
              </a:rPr>
              <a:t>new</a:t>
            </a:r>
            <a:r>
              <a:rPr lang="en-US">
                <a:latin typeface="Calibri" charset="0"/>
                <a:ea typeface="MS PGothic" charset="0"/>
              </a:rPr>
              <a:t> proteins (that were not radioactive) as directed by the recipe.</a:t>
            </a:r>
          </a:p>
        </p:txBody>
      </p:sp>
    </p:spTree>
    <p:extLst>
      <p:ext uri="{BB962C8B-B14F-4D97-AF65-F5344CB8AC3E}">
        <p14:creationId xmlns:p14="http://schemas.microsoft.com/office/powerpoint/2010/main" val="642864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Calibri" charset="0"/>
                <a:ea typeface="MS PGothic" charset="0"/>
              </a:rPr>
              <a:t>DNA as a molecule</a:t>
            </a:r>
          </a:p>
        </p:txBody>
      </p:sp>
      <p:sp>
        <p:nvSpPr>
          <p:cNvPr id="41987" name="Content Placeholder 2"/>
          <p:cNvSpPr>
            <a:spLocks noGrp="1"/>
          </p:cNvSpPr>
          <p:nvPr>
            <p:ph idx="1"/>
          </p:nvPr>
        </p:nvSpPr>
        <p:spPr/>
        <p:txBody>
          <a:bodyPr/>
          <a:lstStyle/>
          <a:p>
            <a:r>
              <a:rPr lang="en-US">
                <a:latin typeface="Calibri" charset="0"/>
                <a:ea typeface="MS PGothic" charset="0"/>
              </a:rPr>
              <a:t>First we have to know the building blocks</a:t>
            </a:r>
          </a:p>
          <a:p>
            <a:pPr lvl="1"/>
            <a:r>
              <a:rPr lang="en-US">
                <a:latin typeface="Calibri" charset="0"/>
                <a:ea typeface="MS PGothic" charset="0"/>
              </a:rPr>
              <a:t>Let’s review some </a:t>
            </a:r>
            <a:r>
              <a:rPr lang="en-US" u="sng">
                <a:latin typeface="Calibri" charset="0"/>
                <a:ea typeface="MS PGothic" charset="0"/>
              </a:rPr>
              <a:t>nucleic acid </a:t>
            </a:r>
            <a:r>
              <a:rPr lang="en-US">
                <a:latin typeface="Calibri" charset="0"/>
                <a:ea typeface="MS PGothic" charset="0"/>
              </a:rPr>
              <a:t>biochemistry.</a:t>
            </a:r>
          </a:p>
          <a:p>
            <a:pPr lvl="1"/>
            <a:endParaRPr lang="en-US">
              <a:latin typeface="Calibri" charset="0"/>
              <a:ea typeface="MS PGothic" charset="0"/>
            </a:endParaRPr>
          </a:p>
          <a:p>
            <a:pPr lvl="1"/>
            <a:r>
              <a:rPr lang="en-US">
                <a:latin typeface="Calibri" charset="0"/>
                <a:ea typeface="MS PGothic" charset="0"/>
              </a:rPr>
              <a:t>Each nucleic acid is the </a:t>
            </a:r>
            <a:r>
              <a:rPr lang="en-US" i="1">
                <a:latin typeface="Calibri" charset="0"/>
                <a:ea typeface="MS PGothic" charset="0"/>
              </a:rPr>
              <a:t>monomer</a:t>
            </a:r>
            <a:r>
              <a:rPr lang="en-US">
                <a:latin typeface="Calibri" charset="0"/>
                <a:ea typeface="MS PGothic" charset="0"/>
              </a:rPr>
              <a:t> in the larger </a:t>
            </a:r>
            <a:r>
              <a:rPr lang="en-US" i="1">
                <a:latin typeface="Calibri" charset="0"/>
                <a:ea typeface="MS PGothic" charset="0"/>
              </a:rPr>
              <a:t>polymer</a:t>
            </a:r>
          </a:p>
        </p:txBody>
      </p:sp>
    </p:spTree>
    <p:extLst>
      <p:ext uri="{BB962C8B-B14F-4D97-AF65-F5344CB8AC3E}">
        <p14:creationId xmlns:p14="http://schemas.microsoft.com/office/powerpoint/2010/main" val="757656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Calibri" charset="0"/>
                <a:ea typeface="MS PGothic" charset="0"/>
              </a:rPr>
              <a:t>Nucleotides serve various fuctions</a:t>
            </a:r>
          </a:p>
        </p:txBody>
      </p:sp>
      <p:sp>
        <p:nvSpPr>
          <p:cNvPr id="43011" name="Content Placeholder 2"/>
          <p:cNvSpPr>
            <a:spLocks noGrp="1"/>
          </p:cNvSpPr>
          <p:nvPr>
            <p:ph idx="1"/>
          </p:nvPr>
        </p:nvSpPr>
        <p:spPr/>
        <p:txBody>
          <a:bodyPr/>
          <a:lstStyle/>
          <a:p>
            <a:r>
              <a:rPr lang="en-US">
                <a:latin typeface="Calibri" charset="0"/>
                <a:ea typeface="MS PGothic" charset="0"/>
              </a:rPr>
              <a:t>Nucleic acid building blocks* (our focus here)</a:t>
            </a:r>
          </a:p>
          <a:p>
            <a:endParaRPr lang="en-US">
              <a:latin typeface="Calibri" charset="0"/>
              <a:ea typeface="MS PGothic" charset="0"/>
            </a:endParaRPr>
          </a:p>
          <a:p>
            <a:pPr>
              <a:buFont typeface="Arial" charset="0"/>
              <a:buNone/>
            </a:pPr>
            <a:endParaRPr lang="en-US">
              <a:latin typeface="Calibri" charset="0"/>
              <a:ea typeface="MS PGothic" charset="0"/>
            </a:endParaRPr>
          </a:p>
          <a:p>
            <a:r>
              <a:rPr lang="en-US">
                <a:latin typeface="Calibri" charset="0"/>
                <a:ea typeface="MS PGothic" charset="0"/>
              </a:rPr>
              <a:t>Energy molecules (ATP/GTP)</a:t>
            </a:r>
          </a:p>
          <a:p>
            <a:r>
              <a:rPr lang="en-US">
                <a:latin typeface="Calibri" charset="0"/>
                <a:ea typeface="MS PGothic" charset="0"/>
              </a:rPr>
              <a:t>Signaling molecules (cAMP)</a:t>
            </a:r>
          </a:p>
        </p:txBody>
      </p:sp>
    </p:spTree>
    <p:extLst>
      <p:ext uri="{BB962C8B-B14F-4D97-AF65-F5344CB8AC3E}">
        <p14:creationId xmlns:p14="http://schemas.microsoft.com/office/powerpoint/2010/main" val="1606270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Calibri" charset="0"/>
                <a:ea typeface="MS PGothic" charset="0"/>
              </a:rPr>
              <a:t>Nucleotides…</a:t>
            </a:r>
          </a:p>
        </p:txBody>
      </p:sp>
      <p:sp>
        <p:nvSpPr>
          <p:cNvPr id="44035" name="Content Placeholder 2"/>
          <p:cNvSpPr>
            <a:spLocks noGrp="1"/>
          </p:cNvSpPr>
          <p:nvPr>
            <p:ph idx="1"/>
          </p:nvPr>
        </p:nvSpPr>
        <p:spPr>
          <a:xfrm>
            <a:off x="533400" y="1600200"/>
            <a:ext cx="8229600" cy="4800600"/>
          </a:xfrm>
        </p:spPr>
        <p:txBody>
          <a:bodyPr/>
          <a:lstStyle/>
          <a:p>
            <a:r>
              <a:rPr lang="en-US">
                <a:latin typeface="Calibri" charset="0"/>
                <a:ea typeface="MS PGothic" charset="0"/>
              </a:rPr>
              <a:t>3 components</a:t>
            </a:r>
          </a:p>
          <a:p>
            <a:pPr lvl="1"/>
            <a:r>
              <a:rPr lang="en-US">
                <a:latin typeface="Calibri" charset="0"/>
                <a:ea typeface="MS PGothic" charset="0"/>
              </a:rPr>
              <a:t>5-carbon (pentose) sugar</a:t>
            </a:r>
          </a:p>
          <a:p>
            <a:pPr lvl="1"/>
            <a:r>
              <a:rPr lang="en-US">
                <a:latin typeface="Calibri" charset="0"/>
                <a:ea typeface="MS PGothic" charset="0"/>
              </a:rPr>
              <a:t>Nitrogenous base</a:t>
            </a:r>
          </a:p>
          <a:p>
            <a:pPr lvl="1"/>
            <a:r>
              <a:rPr lang="en-US">
                <a:latin typeface="Calibri" charset="0"/>
                <a:ea typeface="MS PGothic" charset="0"/>
              </a:rPr>
              <a:t>PO</a:t>
            </a:r>
            <a:r>
              <a:rPr lang="en-US" baseline="-25000">
                <a:latin typeface="Calibri" charset="0"/>
                <a:ea typeface="MS PGothic" charset="0"/>
              </a:rPr>
              <a:t>4</a:t>
            </a:r>
            <a:r>
              <a:rPr lang="en-US">
                <a:latin typeface="Calibri" charset="0"/>
                <a:ea typeface="MS PGothic" charset="0"/>
              </a:rPr>
              <a:t> group(s)</a:t>
            </a:r>
          </a:p>
          <a:p>
            <a:pPr lvl="1">
              <a:buFont typeface="Arial" charset="0"/>
              <a:buNone/>
            </a:pPr>
            <a:r>
              <a:rPr lang="en-US">
                <a:latin typeface="Calibri" charset="0"/>
                <a:ea typeface="MS PGothic" charset="0"/>
              </a:rPr>
              <a:t>						</a:t>
            </a:r>
          </a:p>
          <a:p>
            <a:pPr lvl="1">
              <a:buFont typeface="Arial" charset="0"/>
              <a:buNone/>
            </a:pPr>
            <a:r>
              <a:rPr lang="en-US">
                <a:latin typeface="Calibri" charset="0"/>
                <a:ea typeface="MS PGothic" charset="0"/>
              </a:rPr>
              <a:t>				</a:t>
            </a:r>
          </a:p>
          <a:p>
            <a:pPr lvl="1">
              <a:buFont typeface="Arial" charset="0"/>
              <a:buNone/>
            </a:pPr>
            <a:r>
              <a:rPr lang="en-US">
                <a:latin typeface="Calibri" charset="0"/>
                <a:ea typeface="MS PGothic" charset="0"/>
              </a:rPr>
              <a:t>			1 PO</a:t>
            </a:r>
            <a:r>
              <a:rPr lang="en-US" baseline="-25000">
                <a:latin typeface="Calibri" charset="0"/>
                <a:ea typeface="MS PGothic" charset="0"/>
              </a:rPr>
              <a:t>4</a:t>
            </a:r>
            <a:r>
              <a:rPr lang="en-US">
                <a:latin typeface="Calibri" charset="0"/>
                <a:ea typeface="MS PGothic" charset="0"/>
              </a:rPr>
              <a:t> group =nucleoside monophosphate</a:t>
            </a:r>
          </a:p>
          <a:p>
            <a:pPr lvl="1">
              <a:buFont typeface="Arial" charset="0"/>
              <a:buNone/>
            </a:pPr>
            <a:r>
              <a:rPr lang="en-US">
                <a:latin typeface="Calibri" charset="0"/>
                <a:ea typeface="MS PGothic" charset="0"/>
              </a:rPr>
              <a:t>			2 PO</a:t>
            </a:r>
            <a:r>
              <a:rPr lang="en-US" baseline="-25000">
                <a:latin typeface="Calibri" charset="0"/>
                <a:ea typeface="MS PGothic" charset="0"/>
              </a:rPr>
              <a:t>4</a:t>
            </a:r>
            <a:r>
              <a:rPr lang="en-US">
                <a:latin typeface="Calibri" charset="0"/>
                <a:ea typeface="MS PGothic" charset="0"/>
              </a:rPr>
              <a:t> groups =nucleoside diphosphate</a:t>
            </a:r>
          </a:p>
          <a:p>
            <a:pPr lvl="1">
              <a:buFont typeface="Arial" charset="0"/>
              <a:buNone/>
            </a:pPr>
            <a:r>
              <a:rPr lang="en-US">
                <a:latin typeface="Calibri" charset="0"/>
                <a:ea typeface="MS PGothic" charset="0"/>
              </a:rPr>
              <a:t>			3 PO</a:t>
            </a:r>
            <a:r>
              <a:rPr lang="en-US" baseline="-25000">
                <a:latin typeface="Calibri" charset="0"/>
                <a:ea typeface="MS PGothic" charset="0"/>
              </a:rPr>
              <a:t>4</a:t>
            </a:r>
            <a:r>
              <a:rPr lang="en-US">
                <a:latin typeface="Calibri" charset="0"/>
                <a:ea typeface="MS PGothic" charset="0"/>
              </a:rPr>
              <a:t> groups =nucleoside triphosphate</a:t>
            </a:r>
          </a:p>
        </p:txBody>
      </p:sp>
      <p:sp>
        <p:nvSpPr>
          <p:cNvPr id="4" name="Right Brace 3"/>
          <p:cNvSpPr/>
          <p:nvPr/>
        </p:nvSpPr>
        <p:spPr>
          <a:xfrm>
            <a:off x="5029200" y="2362200"/>
            <a:ext cx="304800" cy="7620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p>
        </p:txBody>
      </p:sp>
      <p:sp>
        <p:nvSpPr>
          <p:cNvPr id="44037" name="TextBox 4"/>
          <p:cNvSpPr txBox="1">
            <a:spLocks noChangeArrowheads="1"/>
          </p:cNvSpPr>
          <p:nvPr/>
        </p:nvSpPr>
        <p:spPr bwMode="auto">
          <a:xfrm>
            <a:off x="5638800" y="2667000"/>
            <a:ext cx="1752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2000" b="1">
                <a:latin typeface="Arial" charset="0"/>
                <a:cs typeface="Arial" charset="0"/>
              </a:rPr>
              <a:t>Nucleoside</a:t>
            </a:r>
          </a:p>
        </p:txBody>
      </p:sp>
      <p:cxnSp>
        <p:nvCxnSpPr>
          <p:cNvPr id="7" name="Straight Arrow Connector 6"/>
          <p:cNvCxnSpPr/>
          <p:nvPr/>
        </p:nvCxnSpPr>
        <p:spPr>
          <a:xfrm rot="16200000" flipH="1">
            <a:off x="2209800" y="4191000"/>
            <a:ext cx="6858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00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10.9a</a:t>
            </a:r>
          </a:p>
        </p:txBody>
      </p:sp>
      <p:pic>
        <p:nvPicPr>
          <p:cNvPr id="45059" name="Picture 11" descr="10_09Figurea-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5661"/>
          <a:stretch>
            <a:fillRect/>
          </a:stretch>
        </p:blipFill>
        <p:spPr bwMode="auto">
          <a:xfrm>
            <a:off x="322263" y="917575"/>
            <a:ext cx="8543925" cy="502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TextBox 3"/>
          <p:cNvSpPr txBox="1">
            <a:spLocks noChangeArrowheads="1"/>
          </p:cNvSpPr>
          <p:nvPr/>
        </p:nvSpPr>
        <p:spPr bwMode="auto">
          <a:xfrm>
            <a:off x="2438400" y="76200"/>
            <a:ext cx="4800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b="1">
                <a:latin typeface="Arial" charset="0"/>
                <a:cs typeface="Arial" charset="0"/>
              </a:rPr>
              <a:t>The bases---Do not memorize atomic structure but recognize pyrimidine vs. purine—note numbering of atoms. </a:t>
            </a:r>
          </a:p>
          <a:p>
            <a:pPr eaLnBrk="1" hangingPunct="1"/>
            <a:endParaRPr lang="en-US" sz="1800">
              <a:latin typeface="Arial" charset="0"/>
              <a:cs typeface="Arial" charset="0"/>
            </a:endParaRPr>
          </a:p>
        </p:txBody>
      </p:sp>
    </p:spTree>
    <p:extLst>
      <p:ext uri="{BB962C8B-B14F-4D97-AF65-F5344CB8AC3E}">
        <p14:creationId xmlns:p14="http://schemas.microsoft.com/office/powerpoint/2010/main" val="145953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2B58-440B-D94A-8276-5E56536CAE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264A71-BDC3-1340-8435-3A87BF256C23}"/>
              </a:ext>
            </a:extLst>
          </p:cNvPr>
          <p:cNvSpPr>
            <a:spLocks noGrp="1"/>
          </p:cNvSpPr>
          <p:nvPr>
            <p:ph idx="1"/>
          </p:nvPr>
        </p:nvSpPr>
        <p:spPr/>
        <p:txBody>
          <a:bodyPr/>
          <a:lstStyle/>
          <a:p>
            <a:r>
              <a:rPr lang="en-US" dirty="0"/>
              <a:t>Why is the term “origami” used in the news article?  Can you see a drawback to using the term? Think about science in the news—is it done well?</a:t>
            </a:r>
          </a:p>
          <a:p>
            <a:endParaRPr lang="en-US" dirty="0"/>
          </a:p>
          <a:p>
            <a:r>
              <a:rPr lang="en-US" dirty="0"/>
              <a:t>Did you notice that the technology has been made available to anyone?  Is this the norm?  Should it be open access?</a:t>
            </a:r>
          </a:p>
        </p:txBody>
      </p:sp>
    </p:spTree>
    <p:extLst>
      <p:ext uri="{BB962C8B-B14F-4D97-AF65-F5344CB8AC3E}">
        <p14:creationId xmlns:p14="http://schemas.microsoft.com/office/powerpoint/2010/main" val="3424797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10.9b</a:t>
            </a:r>
          </a:p>
        </p:txBody>
      </p:sp>
      <p:pic>
        <p:nvPicPr>
          <p:cNvPr id="47107" name="Picture 11" descr="10_09Figureb-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2936"/>
          <a:stretch>
            <a:fillRect/>
          </a:stretch>
        </p:blipFill>
        <p:spPr bwMode="auto">
          <a:xfrm>
            <a:off x="325438" y="1908175"/>
            <a:ext cx="8535987" cy="304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TextBox 3"/>
          <p:cNvSpPr txBox="1">
            <a:spLocks noChangeArrowheads="1"/>
          </p:cNvSpPr>
          <p:nvPr/>
        </p:nvSpPr>
        <p:spPr bwMode="auto">
          <a:xfrm>
            <a:off x="2286000" y="533400"/>
            <a:ext cx="51054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en-US" sz="1800">
                <a:latin typeface="Arial" charset="0"/>
                <a:cs typeface="Arial" charset="0"/>
              </a:rPr>
              <a:t>Pentose sugars in RNA and DNA </a:t>
            </a:r>
          </a:p>
          <a:p>
            <a:pPr algn="ctr" eaLnBrk="1" hangingPunct="1"/>
            <a:r>
              <a:rPr lang="en-US" sz="1800">
                <a:latin typeface="Arial" charset="0"/>
                <a:cs typeface="Arial" charset="0"/>
              </a:rPr>
              <a:t>DRAW THEM!!  Note the numbering of atoms (1</a:t>
            </a:r>
            <a:r>
              <a:rPr lang="ja-JP" altLang="en-US" sz="1800">
                <a:latin typeface="Arial" charset="0"/>
                <a:cs typeface="Arial" charset="0"/>
              </a:rPr>
              <a:t>’</a:t>
            </a:r>
            <a:r>
              <a:rPr lang="en-US" altLang="ja-JP" sz="1800">
                <a:latin typeface="Arial" charset="0"/>
                <a:cs typeface="Arial" charset="0"/>
              </a:rPr>
              <a:t>, 2</a:t>
            </a:r>
            <a:r>
              <a:rPr lang="ja-JP" altLang="en-US" sz="1800">
                <a:latin typeface="Arial" charset="0"/>
                <a:cs typeface="Arial" charset="0"/>
              </a:rPr>
              <a:t>’</a:t>
            </a:r>
            <a:r>
              <a:rPr lang="en-US" altLang="ja-JP" sz="1800">
                <a:latin typeface="Arial" charset="0"/>
                <a:cs typeface="Arial" charset="0"/>
              </a:rPr>
              <a:t>….carbons).</a:t>
            </a:r>
            <a:endParaRPr lang="en-US" sz="1800">
              <a:latin typeface="Arial" charset="0"/>
              <a:cs typeface="Arial" charset="0"/>
            </a:endParaRPr>
          </a:p>
        </p:txBody>
      </p:sp>
      <p:sp>
        <p:nvSpPr>
          <p:cNvPr id="47109" name="TextBox 4"/>
          <p:cNvSpPr txBox="1">
            <a:spLocks noChangeArrowheads="1"/>
          </p:cNvSpPr>
          <p:nvPr/>
        </p:nvSpPr>
        <p:spPr bwMode="auto">
          <a:xfrm>
            <a:off x="2286000" y="5638800"/>
            <a:ext cx="2438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Found in RNA</a:t>
            </a:r>
          </a:p>
        </p:txBody>
      </p:sp>
      <p:sp>
        <p:nvSpPr>
          <p:cNvPr id="47110" name="TextBox 5"/>
          <p:cNvSpPr txBox="1">
            <a:spLocks noChangeArrowheads="1"/>
          </p:cNvSpPr>
          <p:nvPr/>
        </p:nvSpPr>
        <p:spPr bwMode="auto">
          <a:xfrm>
            <a:off x="6248400" y="5638800"/>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Found in DNA</a:t>
            </a:r>
          </a:p>
        </p:txBody>
      </p:sp>
    </p:spTree>
    <p:extLst>
      <p:ext uri="{BB962C8B-B14F-4D97-AF65-F5344CB8AC3E}">
        <p14:creationId xmlns:p14="http://schemas.microsoft.com/office/powerpoint/2010/main" val="3402936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10.11</a:t>
            </a:r>
          </a:p>
        </p:txBody>
      </p:sp>
      <p:pic>
        <p:nvPicPr>
          <p:cNvPr id="49155" name="Picture 11" descr="10_11Figure-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7590"/>
          <a:stretch>
            <a:fillRect/>
          </a:stretch>
        </p:blipFill>
        <p:spPr bwMode="auto">
          <a:xfrm>
            <a:off x="327025" y="1603375"/>
            <a:ext cx="8532813" cy="365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6" name="TextBox 3"/>
          <p:cNvSpPr txBox="1">
            <a:spLocks noChangeArrowheads="1"/>
          </p:cNvSpPr>
          <p:nvPr/>
        </p:nvSpPr>
        <p:spPr bwMode="auto">
          <a:xfrm>
            <a:off x="1066800" y="304800"/>
            <a:ext cx="6324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Complete structure of nucleotides</a:t>
            </a:r>
          </a:p>
          <a:p>
            <a:pPr eaLnBrk="1" hangingPunct="1"/>
            <a:r>
              <a:rPr lang="en-US" sz="1800">
                <a:latin typeface="Arial" charset="0"/>
                <a:cs typeface="Arial" charset="0"/>
              </a:rPr>
              <a:t>	Base forms bond with the 1</a:t>
            </a:r>
            <a:r>
              <a:rPr lang="ja-JP" altLang="en-US" sz="1800">
                <a:latin typeface="Arial" charset="0"/>
                <a:cs typeface="Arial" charset="0"/>
              </a:rPr>
              <a:t>’</a:t>
            </a:r>
            <a:r>
              <a:rPr lang="en-US" altLang="ja-JP" sz="1800">
                <a:latin typeface="Arial" charset="0"/>
                <a:cs typeface="Arial" charset="0"/>
              </a:rPr>
              <a:t> carbon of the sugar</a:t>
            </a:r>
          </a:p>
          <a:p>
            <a:pPr eaLnBrk="1" hangingPunct="1"/>
            <a:r>
              <a:rPr lang="en-US" sz="1800">
                <a:latin typeface="Arial" charset="0"/>
                <a:cs typeface="Arial" charset="0"/>
              </a:rPr>
              <a:t>	Phosphate forms bond with the 5</a:t>
            </a:r>
            <a:r>
              <a:rPr lang="ja-JP" altLang="en-US" sz="1800">
                <a:latin typeface="Arial" charset="0"/>
                <a:cs typeface="Arial" charset="0"/>
              </a:rPr>
              <a:t>’</a:t>
            </a:r>
            <a:r>
              <a:rPr lang="en-US" altLang="ja-JP" sz="1800">
                <a:latin typeface="Arial" charset="0"/>
                <a:cs typeface="Arial" charset="0"/>
              </a:rPr>
              <a:t>carbon of the 	sugar</a:t>
            </a:r>
            <a:endParaRPr lang="en-US" sz="1800">
              <a:latin typeface="Arial" charset="0"/>
              <a:cs typeface="Arial" charset="0"/>
            </a:endParaRPr>
          </a:p>
        </p:txBody>
      </p:sp>
      <p:cxnSp>
        <p:nvCxnSpPr>
          <p:cNvPr id="6" name="Straight Arrow Connector 5"/>
          <p:cNvCxnSpPr/>
          <p:nvPr/>
        </p:nvCxnSpPr>
        <p:spPr>
          <a:xfrm rot="16200000" flipV="1">
            <a:off x="3352800" y="548640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7467600" y="541020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59" name="TextBox 8"/>
          <p:cNvSpPr txBox="1">
            <a:spLocks noChangeArrowheads="1"/>
          </p:cNvSpPr>
          <p:nvPr/>
        </p:nvSpPr>
        <p:spPr bwMode="auto">
          <a:xfrm>
            <a:off x="3124200" y="6019800"/>
            <a:ext cx="236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d=deoxyribose</a:t>
            </a:r>
          </a:p>
        </p:txBody>
      </p:sp>
      <p:sp>
        <p:nvSpPr>
          <p:cNvPr id="49160" name="TextBox 9"/>
          <p:cNvSpPr txBox="1">
            <a:spLocks noChangeArrowheads="1"/>
          </p:cNvSpPr>
          <p:nvPr/>
        </p:nvSpPr>
        <p:spPr bwMode="auto">
          <a:xfrm>
            <a:off x="6477000" y="6019800"/>
            <a:ext cx="1828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no </a:t>
            </a:r>
            <a:r>
              <a:rPr lang="ja-JP" altLang="en-US" sz="1800">
                <a:latin typeface="Arial" charset="0"/>
                <a:cs typeface="Arial" charset="0"/>
              </a:rPr>
              <a:t>“</a:t>
            </a:r>
            <a:r>
              <a:rPr lang="en-US" altLang="ja-JP" sz="1800">
                <a:latin typeface="Arial" charset="0"/>
                <a:cs typeface="Arial" charset="0"/>
              </a:rPr>
              <a:t>d</a:t>
            </a:r>
            <a:r>
              <a:rPr lang="ja-JP" altLang="en-US" sz="1800">
                <a:latin typeface="Arial" charset="0"/>
                <a:cs typeface="Arial" charset="0"/>
              </a:rPr>
              <a:t>”</a:t>
            </a:r>
            <a:r>
              <a:rPr lang="en-US" altLang="ja-JP" sz="1800">
                <a:latin typeface="Arial" charset="0"/>
                <a:cs typeface="Arial" charset="0"/>
              </a:rPr>
              <a:t>= ribose</a:t>
            </a:r>
            <a:endParaRPr lang="en-US" sz="1800">
              <a:latin typeface="Arial" charset="0"/>
              <a:cs typeface="Arial" charset="0"/>
            </a:endParaRPr>
          </a:p>
        </p:txBody>
      </p:sp>
    </p:spTree>
    <p:extLst>
      <p:ext uri="{BB962C8B-B14F-4D97-AF65-F5344CB8AC3E}">
        <p14:creationId xmlns:p14="http://schemas.microsoft.com/office/powerpoint/2010/main" val="151168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p:sp>
        <p:nvSpPr>
          <p:cNvPr id="3" name="Content Placeholder 2"/>
          <p:cNvSpPr>
            <a:spLocks noGrp="1"/>
          </p:cNvSpPr>
          <p:nvPr>
            <p:ph idx="1"/>
          </p:nvPr>
        </p:nvSpPr>
        <p:spPr/>
        <p:txBody>
          <a:bodyPr/>
          <a:lstStyle/>
          <a:p>
            <a:r>
              <a:rPr lang="en-US" dirty="0"/>
              <a:t>What’s Molecular Biology all about?</a:t>
            </a:r>
          </a:p>
          <a:p>
            <a:r>
              <a:rPr lang="en-US" dirty="0"/>
              <a:t>What’s a small molecule?  Large/macromolecule?</a:t>
            </a:r>
          </a:p>
          <a:p>
            <a:r>
              <a:rPr lang="en-US" dirty="0"/>
              <a:t>What’s the most abundant molecule in cells?</a:t>
            </a:r>
          </a:p>
          <a:p>
            <a:r>
              <a:rPr lang="en-US" dirty="0"/>
              <a:t>Use the analogy “recipe” to describe DNA/genes</a:t>
            </a:r>
          </a:p>
        </p:txBody>
      </p:sp>
    </p:spTree>
    <p:extLst>
      <p:ext uri="{BB962C8B-B14F-4D97-AF65-F5344CB8AC3E}">
        <p14:creationId xmlns:p14="http://schemas.microsoft.com/office/powerpoint/2010/main" val="76454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All the macromolecules of cells have a common construction---they are polymers of small molecules.</a:t>
            </a:r>
          </a:p>
        </p:txBody>
      </p:sp>
      <p:pic>
        <p:nvPicPr>
          <p:cNvPr id="4" name="Picture 3"/>
          <p:cNvPicPr>
            <a:picLocks noChangeAspect="1"/>
          </p:cNvPicPr>
          <p:nvPr/>
        </p:nvPicPr>
        <p:blipFill>
          <a:blip r:embed="rId2"/>
          <a:stretch>
            <a:fillRect/>
          </a:stretch>
        </p:blipFill>
        <p:spPr>
          <a:xfrm>
            <a:off x="4398007" y="2832740"/>
            <a:ext cx="4288793" cy="3882421"/>
          </a:xfrm>
          <a:prstGeom prst="rect">
            <a:avLst/>
          </a:prstGeom>
        </p:spPr>
      </p:pic>
    </p:spTree>
    <p:extLst>
      <p:ext uri="{BB962C8B-B14F-4D97-AF65-F5344CB8AC3E}">
        <p14:creationId xmlns:p14="http://schemas.microsoft.com/office/powerpoint/2010/main" val="252469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polymers</a:t>
            </a:r>
          </a:p>
        </p:txBody>
      </p:sp>
      <p:sp>
        <p:nvSpPr>
          <p:cNvPr id="3" name="Content Placeholder 2"/>
          <p:cNvSpPr>
            <a:spLocks noGrp="1"/>
          </p:cNvSpPr>
          <p:nvPr>
            <p:ph idx="1"/>
          </p:nvPr>
        </p:nvSpPr>
        <p:spPr/>
        <p:txBody>
          <a:bodyPr/>
          <a:lstStyle/>
          <a:p>
            <a:r>
              <a:rPr lang="en-US" dirty="0"/>
              <a:t>All 4 classes of macromolecules (Protein, Nucleic acids, Lipids, polysaccharides)  are considered polymers---large molecules built of small subunits (monomers)</a:t>
            </a:r>
          </a:p>
          <a:p>
            <a:pPr marL="0" indent="0">
              <a:buNone/>
            </a:pPr>
            <a:r>
              <a:rPr lang="en-US" dirty="0"/>
              <a:t>Proteins from amino acids (20 kinds)</a:t>
            </a:r>
          </a:p>
          <a:p>
            <a:pPr marL="0" indent="0">
              <a:buNone/>
            </a:pPr>
            <a:r>
              <a:rPr lang="en-US" dirty="0"/>
              <a:t>Nucleic acids from nucleotides (5 kinds)</a:t>
            </a:r>
          </a:p>
          <a:p>
            <a:pPr marL="0" indent="0">
              <a:buNone/>
            </a:pPr>
            <a:r>
              <a:rPr lang="en-US" dirty="0" err="1"/>
              <a:t>Polysaccahrides</a:t>
            </a:r>
            <a:r>
              <a:rPr lang="en-US" dirty="0"/>
              <a:t> from sugars</a:t>
            </a:r>
          </a:p>
          <a:p>
            <a:pPr marL="0" indent="0">
              <a:buNone/>
            </a:pPr>
            <a:r>
              <a:rPr lang="en-US" dirty="0"/>
              <a:t>Lipids from fatty acids and glycerol</a:t>
            </a:r>
          </a:p>
          <a:p>
            <a:pPr marL="0" indent="0">
              <a:buNone/>
            </a:pPr>
            <a:endParaRPr lang="en-US" dirty="0"/>
          </a:p>
        </p:txBody>
      </p:sp>
    </p:spTree>
    <p:extLst>
      <p:ext uri="{BB962C8B-B14F-4D97-AF65-F5344CB8AC3E}">
        <p14:creationId xmlns:p14="http://schemas.microsoft.com/office/powerpoint/2010/main" val="419758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What features do macromolecules share?</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a:ea typeface="+mn-ea"/>
                <a:cs typeface="+mn-cs"/>
              </a:rPr>
              <a:t>Polymers</a:t>
            </a:r>
          </a:p>
          <a:p>
            <a:pPr eaLnBrk="1" fontAlgn="auto" hangingPunct="1">
              <a:spcAft>
                <a:spcPts val="0"/>
              </a:spcAft>
              <a:buFont typeface="Arial"/>
              <a:buChar char="•"/>
              <a:defRPr/>
            </a:pPr>
            <a:r>
              <a:rPr lang="en-US" dirty="0">
                <a:ea typeface="+mn-ea"/>
                <a:cs typeface="+mn-cs"/>
              </a:rPr>
              <a:t>Made from a limited number of different types of subunits</a:t>
            </a:r>
          </a:p>
          <a:p>
            <a:pPr eaLnBrk="1" fontAlgn="auto" hangingPunct="1">
              <a:spcAft>
                <a:spcPts val="0"/>
              </a:spcAft>
              <a:buFont typeface="Arial"/>
              <a:buChar char="•"/>
              <a:defRPr/>
            </a:pPr>
            <a:r>
              <a:rPr lang="en-US" dirty="0">
                <a:ea typeface="+mn-ea"/>
                <a:cs typeface="+mn-cs"/>
              </a:rPr>
              <a:t>Synthesis utilizes a common chemical reaction (dehydration/condensation)</a:t>
            </a:r>
          </a:p>
          <a:p>
            <a:pPr eaLnBrk="1" fontAlgn="auto" hangingPunct="1">
              <a:spcAft>
                <a:spcPts val="0"/>
              </a:spcAft>
              <a:buFont typeface="Arial"/>
              <a:buChar char="•"/>
              <a:defRPr/>
            </a:pPr>
            <a:r>
              <a:rPr lang="en-US" dirty="0">
                <a:ea typeface="+mn-ea"/>
                <a:cs typeface="+mn-cs"/>
              </a:rPr>
              <a:t>Versatility / variability in the structure and function of these molecules is related to:</a:t>
            </a:r>
          </a:p>
          <a:p>
            <a:pPr lvl="1" eaLnBrk="1" fontAlgn="auto" hangingPunct="1">
              <a:spcAft>
                <a:spcPts val="0"/>
              </a:spcAft>
              <a:buFont typeface="Arial"/>
              <a:buChar char="–"/>
              <a:defRPr/>
            </a:pPr>
            <a:r>
              <a:rPr lang="en-US" dirty="0">
                <a:ea typeface="+mn-ea"/>
                <a:cs typeface="+mn-cs"/>
              </a:rPr>
              <a:t>Length of the polymer</a:t>
            </a:r>
          </a:p>
          <a:p>
            <a:pPr lvl="1" eaLnBrk="1" fontAlgn="auto" hangingPunct="1">
              <a:spcAft>
                <a:spcPts val="0"/>
              </a:spcAft>
              <a:buFont typeface="Arial"/>
              <a:buChar char="–"/>
              <a:defRPr/>
            </a:pPr>
            <a:r>
              <a:rPr lang="en-US" dirty="0">
                <a:ea typeface="+mn-ea"/>
                <a:cs typeface="+mn-cs"/>
              </a:rPr>
              <a:t>Variability in the sequence of the subunits </a:t>
            </a:r>
          </a:p>
        </p:txBody>
      </p:sp>
    </p:spTree>
    <p:extLst>
      <p:ext uri="{BB962C8B-B14F-4D97-AF65-F5344CB8AC3E}">
        <p14:creationId xmlns:p14="http://schemas.microsoft.com/office/powerpoint/2010/main" val="162594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atin typeface="Calibri" charset="0"/>
                <a:ea typeface="MS PGothic" charset="0"/>
              </a:rPr>
              <a:t>For example…</a:t>
            </a:r>
          </a:p>
        </p:txBody>
      </p:sp>
      <p:sp>
        <p:nvSpPr>
          <p:cNvPr id="12291" name="Content Placeholder 2"/>
          <p:cNvSpPr>
            <a:spLocks noGrp="1"/>
          </p:cNvSpPr>
          <p:nvPr>
            <p:ph idx="1"/>
          </p:nvPr>
        </p:nvSpPr>
        <p:spPr/>
        <p:txBody>
          <a:bodyPr/>
          <a:lstStyle/>
          <a:p>
            <a:pPr eaLnBrk="1" hangingPunct="1">
              <a:lnSpc>
                <a:spcPct val="90000"/>
              </a:lnSpc>
            </a:pPr>
            <a:r>
              <a:rPr lang="en-US" dirty="0">
                <a:latin typeface="Calibri" charset="0"/>
                <a:ea typeface="MS PGothic" charset="0"/>
              </a:rPr>
              <a:t>Nucleic acids (DNA and RNA) each built from only 4 different subunits.  While the sequence of DNA differs to some degree among different species, the molecule itself looks and “acts” the same whether from a bacterium or a bat or a banyan tree.</a:t>
            </a:r>
          </a:p>
          <a:p>
            <a:pPr eaLnBrk="1" hangingPunct="1">
              <a:lnSpc>
                <a:spcPct val="90000"/>
              </a:lnSpc>
              <a:buFont typeface="Arial" charset="0"/>
              <a:buNone/>
            </a:pPr>
            <a:endParaRPr lang="en-US" dirty="0">
              <a:latin typeface="Calibri" charset="0"/>
              <a:ea typeface="MS PGothic" charset="0"/>
            </a:endParaRPr>
          </a:p>
          <a:p>
            <a:pPr eaLnBrk="1" hangingPunct="1">
              <a:lnSpc>
                <a:spcPct val="90000"/>
              </a:lnSpc>
              <a:buFont typeface="Arial" charset="0"/>
              <a:buNone/>
            </a:pPr>
            <a:r>
              <a:rPr lang="en-US" dirty="0">
                <a:latin typeface="Calibri" charset="0"/>
                <a:ea typeface="MS PGothic" charset="0"/>
              </a:rPr>
              <a:t> In cells, DNA forms a helix, serves as stored information for producing RNA and proteins--</a:t>
            </a:r>
          </a:p>
        </p:txBody>
      </p:sp>
    </p:spTree>
    <p:extLst>
      <p:ext uri="{BB962C8B-B14F-4D97-AF65-F5344CB8AC3E}">
        <p14:creationId xmlns:p14="http://schemas.microsoft.com/office/powerpoint/2010/main" val="250938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1600</Words>
  <Application>Microsoft Macintosh PowerPoint</Application>
  <PresentationFormat>On-screen Show (4:3)</PresentationFormat>
  <Paragraphs>168</Paragraphs>
  <Slides>41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MS PGothic</vt:lpstr>
      <vt:lpstr>MS PGothic</vt:lpstr>
      <vt:lpstr>Arial</vt:lpstr>
      <vt:lpstr>Calibri</vt:lpstr>
      <vt:lpstr>Office Theme</vt:lpstr>
      <vt:lpstr>Molecular Biology Biol 480</vt:lpstr>
      <vt:lpstr>Announcements/Assignments </vt:lpstr>
      <vt:lpstr>Let’s talk a little about DNA origami. What’s that about? </vt:lpstr>
      <vt:lpstr>PowerPoint Presentation</vt:lpstr>
      <vt:lpstr>Where were we…</vt:lpstr>
      <vt:lpstr>PowerPoint Presentation</vt:lpstr>
      <vt:lpstr>polymers</vt:lpstr>
      <vt:lpstr>What features do macromolecules share?</vt:lpstr>
      <vt:lpstr>For example…</vt:lpstr>
      <vt:lpstr>PowerPoint Presentation</vt:lpstr>
      <vt:lpstr>Proteins have 20 different building blocks (amino acids)</vt:lpstr>
      <vt:lpstr>RNA</vt:lpstr>
      <vt:lpstr>PowerPoint Presentation</vt:lpstr>
      <vt:lpstr>Form dictates function!</vt:lpstr>
      <vt:lpstr>Making the macromolecules</vt:lpstr>
      <vt:lpstr>Can there be exceptions…?</vt:lpstr>
      <vt:lpstr>PowerPoint Presentation</vt:lpstr>
      <vt:lpstr>PowerPoint Presentation</vt:lpstr>
      <vt:lpstr>PowerPoint Presentation</vt:lpstr>
      <vt:lpstr>http://io9.com/threose-nucleic-acid/ </vt:lpstr>
      <vt:lpstr>Genetic material…</vt:lpstr>
      <vt:lpstr>4 crucial characteristics</vt:lpstr>
      <vt:lpstr>3 pivotal experiments support DNA (chpt. 10)</vt:lpstr>
      <vt:lpstr>PowerPoint Presentation</vt:lpstr>
      <vt:lpstr>PowerPoint Presentation</vt:lpstr>
      <vt:lpstr>More support?  </vt:lpstr>
      <vt:lpstr>1.  Fred Griffith</vt:lpstr>
      <vt:lpstr>PowerPoint Presentation</vt:lpstr>
      <vt:lpstr>PowerPoint Presentation</vt:lpstr>
      <vt:lpstr>PowerPoint Presentation</vt:lpstr>
      <vt:lpstr>Hershey and Chase</vt:lpstr>
      <vt:lpstr>PowerPoint Presentation</vt:lpstr>
      <vt:lpstr>PowerPoint Presentation</vt:lpstr>
      <vt:lpstr>PowerPoint Presentation</vt:lpstr>
      <vt:lpstr>Conclusion…</vt:lpstr>
      <vt:lpstr>DNA as a molecule</vt:lpstr>
      <vt:lpstr>Nucleotides serve various fuctions</vt:lpstr>
      <vt:lpstr>Nucleotides…</vt:lpstr>
      <vt:lpstr>PowerPoint Presentation</vt:lpstr>
      <vt:lpstr>PowerPoint Presentation</vt:lpstr>
      <vt:lpstr>PowerPoint Presentation</vt:lpstr>
    </vt:vector>
  </TitlesOfParts>
  <Company>Minot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creator>Heidi Super</dc:creator>
  <cp:lastModifiedBy>Microsoft Office User</cp:lastModifiedBy>
  <cp:revision>38</cp:revision>
  <dcterms:created xsi:type="dcterms:W3CDTF">2012-08-22T01:19:49Z</dcterms:created>
  <dcterms:modified xsi:type="dcterms:W3CDTF">2019-01-11T15:37:17Z</dcterms:modified>
</cp:coreProperties>
</file>